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9"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80" r:id="rId26"/>
    <p:sldId id="281" r:id="rId27"/>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127" autoAdjust="0"/>
    <p:restoredTop sz="94660"/>
  </p:normalViewPr>
  <p:slideViewPr>
    <p:cSldViewPr>
      <p:cViewPr varScale="1">
        <p:scale>
          <a:sx n="74" d="100"/>
          <a:sy n="74" d="100"/>
        </p:scale>
        <p:origin x="-108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52426" y="2895600"/>
            <a:ext cx="4572000" cy="1368798"/>
          </a:xfrm>
        </p:spPr>
        <p:txBody>
          <a:bodyPr>
            <a:normAutofit/>
          </a:bodyPr>
          <a:lstStyle>
            <a:lvl1pPr marL="0" indent="0" algn="l">
              <a:buNone/>
              <a:defRPr sz="2000" b="0" i="1" cap="none" spc="120"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15" name="Rectangle 14"/>
          <p:cNvSpPr/>
          <p:nvPr/>
        </p:nvSpPr>
        <p:spPr>
          <a:xfrm>
            <a:off x="0" y="4743451"/>
            <a:ext cx="9144000" cy="211455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p:cNvCxnSpPr/>
          <p:nvPr/>
        </p:nvCxnSpPr>
        <p:spPr>
          <a:xfrm>
            <a:off x="0" y="4714875"/>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Date Placeholder 21"/>
          <p:cNvSpPr>
            <a:spLocks noGrp="1"/>
          </p:cNvSpPr>
          <p:nvPr>
            <p:ph type="dt" sz="half" idx="10"/>
          </p:nvPr>
        </p:nvSpPr>
        <p:spPr/>
        <p:txBody>
          <a:bodyPr/>
          <a:lstStyle/>
          <a:p>
            <a:fld id="{0739DA6D-223B-42C5-91A5-2BC2A9B58B71}" type="datetimeFigureOut">
              <a:rPr lang="es-CO" smtClean="0"/>
              <a:t>28/08/2014</a:t>
            </a:fld>
            <a:endParaRPr lang="es-CO"/>
          </a:p>
        </p:txBody>
      </p:sp>
      <p:sp>
        <p:nvSpPr>
          <p:cNvPr id="23" name="Slide Number Placeholder 22"/>
          <p:cNvSpPr>
            <a:spLocks noGrp="1"/>
          </p:cNvSpPr>
          <p:nvPr>
            <p:ph type="sldNum" sz="quarter" idx="11"/>
          </p:nvPr>
        </p:nvSpPr>
        <p:spPr/>
        <p:txBody>
          <a:bodyPr/>
          <a:lstStyle/>
          <a:p>
            <a:fld id="{CAE4BACA-8953-4266-86AB-239182253CF4}" type="slidenum">
              <a:rPr lang="es-CO" smtClean="0"/>
              <a:t>‹Nº›</a:t>
            </a:fld>
            <a:endParaRPr lang="es-CO"/>
          </a:p>
        </p:txBody>
      </p:sp>
      <p:sp>
        <p:nvSpPr>
          <p:cNvPr id="24" name="Footer Placeholder 23"/>
          <p:cNvSpPr>
            <a:spLocks noGrp="1"/>
          </p:cNvSpPr>
          <p:nvPr>
            <p:ph type="ftr" sz="quarter" idx="12"/>
          </p:nvPr>
        </p:nvSpPr>
        <p:spPr/>
        <p:txBody>
          <a:bodyPr/>
          <a:lstStyle/>
          <a:p>
            <a:endParaRPr lang="es-CO"/>
          </a:p>
        </p:txBody>
      </p:sp>
      <p:sp>
        <p:nvSpPr>
          <p:cNvPr id="12" name="Title 11"/>
          <p:cNvSpPr>
            <a:spLocks noGrp="1"/>
          </p:cNvSpPr>
          <p:nvPr>
            <p:ph type="title"/>
          </p:nvPr>
        </p:nvSpPr>
        <p:spPr>
          <a:xfrm>
            <a:off x="352426" y="457200"/>
            <a:ext cx="7680960" cy="2438399"/>
          </a:xfrm>
        </p:spPr>
        <p:txBody>
          <a:bodyPr>
            <a:normAutofit/>
          </a:bodyPr>
          <a:lstStyle>
            <a:lvl1pPr>
              <a:spcBef>
                <a:spcPts val="0"/>
              </a:spcBef>
              <a:defRPr kumimoji="0" lang="en-US" sz="6000" b="1" i="0" u="none" strike="noStrike" kern="1200" cap="none" spc="0" normalizeH="0" baseline="0" noProof="0" smtClean="0">
                <a:ln>
                  <a:noFill/>
                </a:ln>
                <a:gradFill>
                  <a:gsLst>
                    <a:gs pos="0">
                      <a:schemeClr val="tx1">
                        <a:alpha val="92000"/>
                      </a:schemeClr>
                    </a:gs>
                    <a:gs pos="45000">
                      <a:schemeClr val="tx1">
                        <a:alpha val="51000"/>
                      </a:schemeClr>
                    </a:gs>
                    <a:gs pos="100000">
                      <a:schemeClr val="tx1"/>
                    </a:gs>
                  </a:gsLst>
                  <a:lin ang="3600000" scaled="0"/>
                </a:gradFill>
                <a:effectLst/>
                <a:uLnTx/>
                <a:uFillTx/>
                <a:latin typeface="+mj-lt"/>
                <a:ea typeface="+mj-ea"/>
                <a:cs typeface="Tunga" pitchFamily="2"/>
              </a:defRPr>
            </a:lvl1pPr>
          </a:lstStyle>
          <a:p>
            <a:r>
              <a:rPr lang="es-ES" smtClean="0"/>
              <a:t>Haga clic para modificar el estilo de título del patrón</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0739DA6D-223B-42C5-91A5-2BC2A9B58B71}" type="datetimeFigureOut">
              <a:rPr lang="es-CO" smtClean="0"/>
              <a:t>28/08/2014</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CAE4BACA-8953-4266-86AB-239182253CF4}" type="slidenum">
              <a:rPr lang="es-CO" smtClean="0"/>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0739DA6D-223B-42C5-91A5-2BC2A9B58B71}" type="datetimeFigureOut">
              <a:rPr lang="es-CO" smtClean="0"/>
              <a:t>28/08/2014</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CAE4BACA-8953-4266-86AB-239182253CF4}" type="slidenum">
              <a:rPr lang="es-CO" smtClean="0"/>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Content Placeholder 30"/>
          <p:cNvSpPr>
            <a:spLocks noGrp="1"/>
          </p:cNvSpPr>
          <p:nvPr>
            <p:ph sz="quarter" idx="13"/>
          </p:nvPr>
        </p:nvSpPr>
        <p:spPr>
          <a:xfrm>
            <a:off x="352426" y="1463040"/>
            <a:ext cx="7680960" cy="47244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2" name="Date Placeholder 11"/>
          <p:cNvSpPr>
            <a:spLocks noGrp="1"/>
          </p:cNvSpPr>
          <p:nvPr>
            <p:ph type="dt" sz="half" idx="14"/>
          </p:nvPr>
        </p:nvSpPr>
        <p:spPr/>
        <p:txBody>
          <a:bodyPr/>
          <a:lstStyle/>
          <a:p>
            <a:fld id="{0739DA6D-223B-42C5-91A5-2BC2A9B58B71}" type="datetimeFigureOut">
              <a:rPr lang="es-CO" smtClean="0"/>
              <a:t>28/08/2014</a:t>
            </a:fld>
            <a:endParaRPr lang="es-CO"/>
          </a:p>
        </p:txBody>
      </p:sp>
      <p:sp>
        <p:nvSpPr>
          <p:cNvPr id="19" name="Slide Number Placeholder 18"/>
          <p:cNvSpPr>
            <a:spLocks noGrp="1"/>
          </p:cNvSpPr>
          <p:nvPr>
            <p:ph type="sldNum" sz="quarter" idx="15"/>
          </p:nvPr>
        </p:nvSpPr>
        <p:spPr/>
        <p:txBody>
          <a:bodyPr/>
          <a:lstStyle/>
          <a:p>
            <a:fld id="{CAE4BACA-8953-4266-86AB-239182253CF4}" type="slidenum">
              <a:rPr lang="es-CO" smtClean="0"/>
              <a:t>‹Nº›</a:t>
            </a:fld>
            <a:endParaRPr lang="es-CO"/>
          </a:p>
        </p:txBody>
      </p:sp>
      <p:sp>
        <p:nvSpPr>
          <p:cNvPr id="21" name="Footer Placeholder 20"/>
          <p:cNvSpPr>
            <a:spLocks noGrp="1"/>
          </p:cNvSpPr>
          <p:nvPr>
            <p:ph type="ftr" sz="quarter" idx="16"/>
          </p:nvPr>
        </p:nvSpPr>
        <p:spPr/>
        <p:txBody>
          <a:bodyPr/>
          <a:lstStyle/>
          <a:p>
            <a:endParaRPr lang="es-CO"/>
          </a:p>
        </p:txBody>
      </p:sp>
      <p:sp>
        <p:nvSpPr>
          <p:cNvPr id="8" name="Title 7"/>
          <p:cNvSpPr>
            <a:spLocks noGrp="1"/>
          </p:cNvSpPr>
          <p:nvPr>
            <p:ph type="title"/>
          </p:nvPr>
        </p:nvSpPr>
        <p:spPr/>
        <p:txBody>
          <a:bodyPr/>
          <a:lstStyle/>
          <a:p>
            <a:r>
              <a:rPr lang="es-ES" smtClean="0"/>
              <a:t>Haga clic para modificar el estilo de título del patrón</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ubtitle 2"/>
          <p:cNvSpPr>
            <a:spLocks noGrp="1"/>
          </p:cNvSpPr>
          <p:nvPr>
            <p:ph type="subTitle" idx="1"/>
          </p:nvPr>
        </p:nvSpPr>
        <p:spPr>
          <a:xfrm>
            <a:off x="352426" y="4003302"/>
            <a:ext cx="4572000" cy="1178298"/>
          </a:xfrm>
        </p:spPr>
        <p:txBody>
          <a:bodyPr>
            <a:normAutofit/>
          </a:bodyPr>
          <a:lstStyle>
            <a:lvl1pPr marL="0" indent="0" algn="l">
              <a:buNone/>
              <a:defRPr sz="2000" b="0" i="1" cap="none" spc="120"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16" name="Date Placeholder 15"/>
          <p:cNvSpPr>
            <a:spLocks noGrp="1"/>
          </p:cNvSpPr>
          <p:nvPr>
            <p:ph type="dt" sz="half" idx="10"/>
          </p:nvPr>
        </p:nvSpPr>
        <p:spPr/>
        <p:txBody>
          <a:bodyPr/>
          <a:lstStyle/>
          <a:p>
            <a:fld id="{0739DA6D-223B-42C5-91A5-2BC2A9B58B71}" type="datetimeFigureOut">
              <a:rPr lang="es-CO" smtClean="0"/>
              <a:t>28/08/2014</a:t>
            </a:fld>
            <a:endParaRPr lang="es-CO"/>
          </a:p>
        </p:txBody>
      </p:sp>
      <p:sp>
        <p:nvSpPr>
          <p:cNvPr id="20" name="Slide Number Placeholder 19"/>
          <p:cNvSpPr>
            <a:spLocks noGrp="1"/>
          </p:cNvSpPr>
          <p:nvPr>
            <p:ph type="sldNum" sz="quarter" idx="11"/>
          </p:nvPr>
        </p:nvSpPr>
        <p:spPr/>
        <p:txBody>
          <a:bodyPr/>
          <a:lstStyle/>
          <a:p>
            <a:fld id="{CAE4BACA-8953-4266-86AB-239182253CF4}" type="slidenum">
              <a:rPr lang="es-CO" smtClean="0"/>
              <a:t>‹Nº›</a:t>
            </a:fld>
            <a:endParaRPr lang="es-CO"/>
          </a:p>
        </p:txBody>
      </p:sp>
      <p:sp>
        <p:nvSpPr>
          <p:cNvPr id="21" name="Footer Placeholder 20"/>
          <p:cNvSpPr>
            <a:spLocks noGrp="1"/>
          </p:cNvSpPr>
          <p:nvPr>
            <p:ph type="ftr" sz="quarter" idx="12"/>
          </p:nvPr>
        </p:nvSpPr>
        <p:spPr/>
        <p:txBody>
          <a:bodyPr/>
          <a:lstStyle/>
          <a:p>
            <a:endParaRPr lang="es-CO"/>
          </a:p>
        </p:txBody>
      </p:sp>
      <p:sp>
        <p:nvSpPr>
          <p:cNvPr id="13" name="Rectangle 12"/>
          <p:cNvSpPr/>
          <p:nvPr/>
        </p:nvSpPr>
        <p:spPr>
          <a:xfrm>
            <a:off x="0" y="0"/>
            <a:ext cx="9144000" cy="182880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7"/>
          <p:cNvCxnSpPr/>
          <p:nvPr/>
        </p:nvCxnSpPr>
        <p:spPr>
          <a:xfrm>
            <a:off x="-4439" y="1828800"/>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Title 13"/>
          <p:cNvSpPr>
            <a:spLocks noGrp="1"/>
          </p:cNvSpPr>
          <p:nvPr>
            <p:ph type="title"/>
          </p:nvPr>
        </p:nvSpPr>
        <p:spPr>
          <a:xfrm>
            <a:off x="354366" y="1990078"/>
            <a:ext cx="8439912" cy="1984248"/>
          </a:xfrm>
        </p:spPr>
        <p:txBody>
          <a:bodyPr>
            <a:noAutofit/>
          </a:bodyPr>
          <a:lstStyle>
            <a:lvl1pPr>
              <a:defRPr kumimoji="0" lang="en-US" sz="6000" b="1" i="0" u="none" strike="noStrike" kern="1200" cap="none" spc="0" normalizeH="0" baseline="0" noProof="0" dirty="0" smtClean="0">
                <a:ln>
                  <a:noFill/>
                </a:ln>
                <a:gradFill>
                  <a:gsLst>
                    <a:gs pos="0">
                      <a:schemeClr val="tx1">
                        <a:alpha val="92000"/>
                      </a:schemeClr>
                    </a:gs>
                    <a:gs pos="45000">
                      <a:schemeClr val="tx1">
                        <a:alpha val="51000"/>
                      </a:schemeClr>
                    </a:gs>
                    <a:gs pos="100000">
                      <a:schemeClr val="tx1"/>
                    </a:gs>
                  </a:gsLst>
                  <a:lin ang="3600000" scaled="0"/>
                </a:gradFill>
                <a:effectLst/>
                <a:uLnTx/>
                <a:uFillTx/>
                <a:latin typeface="+mj-lt"/>
                <a:ea typeface="+mj-ea"/>
                <a:cs typeface="Tunga" pitchFamily="2"/>
              </a:defRPr>
            </a:lvl1pPr>
          </a:lstStyle>
          <a:p>
            <a:pPr marL="0" marR="0" lvl="0" indent="0" algn="l" defTabSz="914400" rtl="0" eaLnBrk="1" fontAlgn="auto" latinLnBrk="0" hangingPunct="1">
              <a:lnSpc>
                <a:spcPct val="100000"/>
              </a:lnSpc>
              <a:spcBef>
                <a:spcPts val="400"/>
              </a:spcBef>
              <a:spcAft>
                <a:spcPts val="0"/>
              </a:spcAft>
              <a:buClrTx/>
              <a:buSzTx/>
              <a:buFontTx/>
              <a:buNone/>
              <a:tabLst/>
              <a:defRPr/>
            </a:pPr>
            <a:r>
              <a:rPr lang="es-ES" smtClean="0"/>
              <a:t>Haga clic para modificar el estilo de título del patrón</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Content Placeholder 11"/>
          <p:cNvSpPr>
            <a:spLocks noGrp="1"/>
          </p:cNvSpPr>
          <p:nvPr>
            <p:ph sz="quarter" idx="14"/>
          </p:nvPr>
        </p:nvSpPr>
        <p:spPr>
          <a:xfrm>
            <a:off x="4901184" y="1463040"/>
            <a:ext cx="3886200" cy="4288536"/>
          </a:xfrm>
        </p:spPr>
        <p:txBody>
          <a:bodyPr>
            <a:normAutofit/>
          </a:bodyPr>
          <a:lstStyle>
            <a:lvl1pPr>
              <a:defRPr sz="1600"/>
            </a:lvl1pPr>
            <a:lvl2pPr>
              <a:defRPr sz="1600"/>
            </a:lvl2pPr>
            <a:lvl3pPr>
              <a:defRPr sz="1600"/>
            </a:lvl3pPr>
            <a:lvl4pPr>
              <a:defRPr sz="1600"/>
            </a:lvl4pPr>
            <a:lvl5pPr>
              <a:defRPr sz="16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8" name="Content Placeholder 30"/>
          <p:cNvSpPr>
            <a:spLocks noGrp="1"/>
          </p:cNvSpPr>
          <p:nvPr>
            <p:ph sz="quarter" idx="13"/>
          </p:nvPr>
        </p:nvSpPr>
        <p:spPr>
          <a:xfrm>
            <a:off x="352426" y="1463040"/>
            <a:ext cx="3886200" cy="4288536"/>
          </a:xfrm>
        </p:spPr>
        <p:txBody>
          <a:bodyPr>
            <a:normAutofit/>
          </a:bodyPr>
          <a:lstStyle>
            <a:lvl1pPr>
              <a:defRPr sz="1600"/>
            </a:lvl1pPr>
            <a:lvl2pPr>
              <a:defRPr sz="1600"/>
            </a:lvl2pPr>
            <a:lvl3pPr>
              <a:defRPr sz="1600"/>
            </a:lvl3pPr>
            <a:lvl4pPr>
              <a:defRPr sz="1600"/>
            </a:lvl4pPr>
            <a:lvl5pPr>
              <a:defRPr sz="16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27" name="Title 26"/>
          <p:cNvSpPr>
            <a:spLocks noGrp="1"/>
          </p:cNvSpPr>
          <p:nvPr>
            <p:ph type="title"/>
          </p:nvPr>
        </p:nvSpPr>
        <p:spPr/>
        <p:txBody>
          <a:bodyPr/>
          <a:lstStyle/>
          <a:p>
            <a:r>
              <a:rPr lang="es-ES" smtClean="0"/>
              <a:t>Haga clic para modificar el estilo de título del patrón</a:t>
            </a:r>
            <a:endParaRPr lang="en-US" dirty="0"/>
          </a:p>
        </p:txBody>
      </p:sp>
      <p:sp>
        <p:nvSpPr>
          <p:cNvPr id="20" name="Date Placeholder 19"/>
          <p:cNvSpPr>
            <a:spLocks noGrp="1"/>
          </p:cNvSpPr>
          <p:nvPr>
            <p:ph type="dt" sz="half" idx="15"/>
          </p:nvPr>
        </p:nvSpPr>
        <p:spPr/>
        <p:txBody>
          <a:bodyPr/>
          <a:lstStyle/>
          <a:p>
            <a:fld id="{0739DA6D-223B-42C5-91A5-2BC2A9B58B71}" type="datetimeFigureOut">
              <a:rPr lang="es-CO" smtClean="0"/>
              <a:t>28/08/2014</a:t>
            </a:fld>
            <a:endParaRPr lang="es-CO"/>
          </a:p>
        </p:txBody>
      </p:sp>
      <p:sp>
        <p:nvSpPr>
          <p:cNvPr id="25" name="Slide Number Placeholder 24"/>
          <p:cNvSpPr>
            <a:spLocks noGrp="1"/>
          </p:cNvSpPr>
          <p:nvPr>
            <p:ph type="sldNum" sz="quarter" idx="16"/>
          </p:nvPr>
        </p:nvSpPr>
        <p:spPr/>
        <p:txBody>
          <a:bodyPr/>
          <a:lstStyle/>
          <a:p>
            <a:fld id="{CAE4BACA-8953-4266-86AB-239182253CF4}" type="slidenum">
              <a:rPr lang="es-CO" smtClean="0"/>
              <a:t>‹Nº›</a:t>
            </a:fld>
            <a:endParaRPr lang="es-CO"/>
          </a:p>
        </p:txBody>
      </p:sp>
      <p:sp>
        <p:nvSpPr>
          <p:cNvPr id="26" name="Footer Placeholder 25"/>
          <p:cNvSpPr>
            <a:spLocks noGrp="1"/>
          </p:cNvSpPr>
          <p:nvPr>
            <p:ph type="ftr" sz="quarter" idx="17"/>
          </p:nvPr>
        </p:nvSpPr>
        <p:spPr/>
        <p:txBody>
          <a:bodyPr/>
          <a:lstStyle/>
          <a:p>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3" name="Rectangle 12"/>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 Placeholder 3"/>
          <p:cNvSpPr>
            <a:spLocks noGrp="1"/>
          </p:cNvSpPr>
          <p:nvPr>
            <p:ph type="body" sz="half" idx="2"/>
          </p:nvPr>
        </p:nvSpPr>
        <p:spPr>
          <a:xfrm>
            <a:off x="352426" y="1463040"/>
            <a:ext cx="3886200" cy="509587"/>
          </a:xfrm>
        </p:spPr>
        <p:txBody>
          <a:bodyPr>
            <a:normAutofit/>
          </a:bodyPr>
          <a:lstStyle>
            <a:lvl1pPr marL="0" indent="0">
              <a:buNone/>
              <a:defRPr sz="2000" b="0" i="1" spc="0" baseline="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9" name="Text Placeholder 3"/>
          <p:cNvSpPr>
            <a:spLocks noGrp="1"/>
          </p:cNvSpPr>
          <p:nvPr>
            <p:ph type="body" sz="half" idx="15"/>
          </p:nvPr>
        </p:nvSpPr>
        <p:spPr>
          <a:xfrm>
            <a:off x="4900613" y="1463040"/>
            <a:ext cx="3886200" cy="509587"/>
          </a:xfrm>
        </p:spPr>
        <p:txBody>
          <a:bodyPr>
            <a:normAutofit/>
          </a:bodyPr>
          <a:lstStyle>
            <a:lvl1pPr marL="0" indent="0">
              <a:buNone/>
              <a:defRPr sz="2000" b="0" i="1" spc="0" baseline="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22" name="Content Placeholder 11"/>
          <p:cNvSpPr>
            <a:spLocks noGrp="1"/>
          </p:cNvSpPr>
          <p:nvPr>
            <p:ph sz="quarter" idx="14"/>
          </p:nvPr>
        </p:nvSpPr>
        <p:spPr>
          <a:xfrm>
            <a:off x="4900613" y="2011680"/>
            <a:ext cx="3886200" cy="3736848"/>
          </a:xfrm>
        </p:spPr>
        <p:txBody>
          <a:bodyPr>
            <a:normAutofit/>
          </a:bodyPr>
          <a:lstStyle>
            <a:lvl1pPr>
              <a:defRPr sz="1600"/>
            </a:lvl1pPr>
            <a:lvl2pPr>
              <a:defRPr sz="1600"/>
            </a:lvl2pPr>
            <a:lvl3pPr>
              <a:defRPr sz="1600"/>
            </a:lvl3pPr>
            <a:lvl4pPr>
              <a:defRPr sz="1600"/>
            </a:lvl4pPr>
            <a:lvl5pPr>
              <a:defRPr sz="16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28" name="Content Placeholder 30"/>
          <p:cNvSpPr>
            <a:spLocks noGrp="1"/>
          </p:cNvSpPr>
          <p:nvPr>
            <p:ph sz="quarter" idx="13"/>
          </p:nvPr>
        </p:nvSpPr>
        <p:spPr>
          <a:xfrm>
            <a:off x="352426" y="2011680"/>
            <a:ext cx="3886200" cy="3736848"/>
          </a:xfrm>
        </p:spPr>
        <p:txBody>
          <a:bodyPr>
            <a:normAutofit/>
          </a:bodyPr>
          <a:lstStyle>
            <a:lvl1pPr>
              <a:defRPr sz="1600"/>
            </a:lvl1pPr>
            <a:lvl2pPr>
              <a:defRPr sz="1600"/>
            </a:lvl2pPr>
            <a:lvl3pPr>
              <a:defRPr sz="1600"/>
            </a:lvl3pPr>
            <a:lvl4pPr>
              <a:defRPr sz="1600"/>
            </a:lvl4pPr>
            <a:lvl5pPr>
              <a:defRPr sz="16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30" name="Title 29"/>
          <p:cNvSpPr>
            <a:spLocks noGrp="1"/>
          </p:cNvSpPr>
          <p:nvPr>
            <p:ph type="title"/>
          </p:nvPr>
        </p:nvSpPr>
        <p:spPr/>
        <p:txBody>
          <a:bodyPr/>
          <a:lstStyle/>
          <a:p>
            <a:r>
              <a:rPr lang="es-ES" smtClean="0"/>
              <a:t>Haga clic para modificar el estilo de título del patrón</a:t>
            </a:r>
            <a:endParaRPr lang="en-US"/>
          </a:p>
        </p:txBody>
      </p:sp>
      <p:sp>
        <p:nvSpPr>
          <p:cNvPr id="20" name="Date Placeholder 19"/>
          <p:cNvSpPr>
            <a:spLocks noGrp="1"/>
          </p:cNvSpPr>
          <p:nvPr>
            <p:ph type="dt" sz="half" idx="16"/>
          </p:nvPr>
        </p:nvSpPr>
        <p:spPr/>
        <p:txBody>
          <a:bodyPr/>
          <a:lstStyle/>
          <a:p>
            <a:fld id="{0739DA6D-223B-42C5-91A5-2BC2A9B58B71}" type="datetimeFigureOut">
              <a:rPr lang="es-CO" smtClean="0"/>
              <a:t>28/08/2014</a:t>
            </a:fld>
            <a:endParaRPr lang="es-CO"/>
          </a:p>
        </p:txBody>
      </p:sp>
      <p:sp>
        <p:nvSpPr>
          <p:cNvPr id="24" name="Slide Number Placeholder 23"/>
          <p:cNvSpPr>
            <a:spLocks noGrp="1"/>
          </p:cNvSpPr>
          <p:nvPr>
            <p:ph type="sldNum" sz="quarter" idx="17"/>
          </p:nvPr>
        </p:nvSpPr>
        <p:spPr/>
        <p:txBody>
          <a:bodyPr/>
          <a:lstStyle/>
          <a:p>
            <a:fld id="{CAE4BACA-8953-4266-86AB-239182253CF4}" type="slidenum">
              <a:rPr lang="es-CO" smtClean="0"/>
              <a:t>‹Nº›</a:t>
            </a:fld>
            <a:endParaRPr lang="es-CO"/>
          </a:p>
        </p:txBody>
      </p:sp>
      <p:sp>
        <p:nvSpPr>
          <p:cNvPr id="29" name="Footer Placeholder 28"/>
          <p:cNvSpPr>
            <a:spLocks noGrp="1"/>
          </p:cNvSpPr>
          <p:nvPr>
            <p:ph type="ftr" sz="quarter" idx="18"/>
          </p:nvPr>
        </p:nvSpPr>
        <p:spPr/>
        <p:txBody>
          <a:bodyPr/>
          <a:lstStyle/>
          <a:p>
            <a:endParaRPr lang="es-C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10"/>
          <p:cNvSpPr>
            <a:spLocks noGrp="1"/>
          </p:cNvSpPr>
          <p:nvPr>
            <p:ph type="dt" sz="half" idx="10"/>
          </p:nvPr>
        </p:nvSpPr>
        <p:spPr/>
        <p:txBody>
          <a:bodyPr/>
          <a:lstStyle/>
          <a:p>
            <a:fld id="{0739DA6D-223B-42C5-91A5-2BC2A9B58B71}" type="datetimeFigureOut">
              <a:rPr lang="es-CO" smtClean="0"/>
              <a:t>28/08/2014</a:t>
            </a:fld>
            <a:endParaRPr lang="es-CO"/>
          </a:p>
        </p:txBody>
      </p:sp>
      <p:sp>
        <p:nvSpPr>
          <p:cNvPr id="14" name="Slide Number Placeholder 13"/>
          <p:cNvSpPr>
            <a:spLocks noGrp="1"/>
          </p:cNvSpPr>
          <p:nvPr>
            <p:ph type="sldNum" sz="quarter" idx="11"/>
          </p:nvPr>
        </p:nvSpPr>
        <p:spPr/>
        <p:txBody>
          <a:bodyPr/>
          <a:lstStyle/>
          <a:p>
            <a:fld id="{CAE4BACA-8953-4266-86AB-239182253CF4}" type="slidenum">
              <a:rPr lang="es-CO" smtClean="0"/>
              <a:t>‹Nº›</a:t>
            </a:fld>
            <a:endParaRPr lang="es-CO"/>
          </a:p>
        </p:txBody>
      </p:sp>
      <p:sp>
        <p:nvSpPr>
          <p:cNvPr id="18" name="Footer Placeholder 17"/>
          <p:cNvSpPr>
            <a:spLocks noGrp="1"/>
          </p:cNvSpPr>
          <p:nvPr>
            <p:ph type="ftr" sz="quarter" idx="12"/>
          </p:nvPr>
        </p:nvSpPr>
        <p:spPr/>
        <p:txBody>
          <a:bodyPr/>
          <a:lstStyle/>
          <a:p>
            <a:endParaRPr lang="es-CO"/>
          </a:p>
        </p:txBody>
      </p:sp>
      <p:sp>
        <p:nvSpPr>
          <p:cNvPr id="15" name="Title 14"/>
          <p:cNvSpPr>
            <a:spLocks noGrp="1"/>
          </p:cNvSpPr>
          <p:nvPr>
            <p:ph type="title"/>
          </p:nvPr>
        </p:nvSpPr>
        <p:spPr/>
        <p:txBody>
          <a:bodyPr/>
          <a:lstStyle/>
          <a:p>
            <a:r>
              <a:rPr lang="es-ES" smtClean="0"/>
              <a:t>Haga clic para modificar el estilo de título del patrón</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ate Placeholder 6"/>
          <p:cNvSpPr>
            <a:spLocks noGrp="1"/>
          </p:cNvSpPr>
          <p:nvPr>
            <p:ph type="dt" sz="half" idx="10"/>
          </p:nvPr>
        </p:nvSpPr>
        <p:spPr/>
        <p:txBody>
          <a:bodyPr/>
          <a:lstStyle/>
          <a:p>
            <a:fld id="{0739DA6D-223B-42C5-91A5-2BC2A9B58B71}" type="datetimeFigureOut">
              <a:rPr lang="es-CO" smtClean="0"/>
              <a:t>28/08/2014</a:t>
            </a:fld>
            <a:endParaRPr lang="es-CO"/>
          </a:p>
        </p:txBody>
      </p:sp>
      <p:sp>
        <p:nvSpPr>
          <p:cNvPr id="12" name="Slide Number Placeholder 11"/>
          <p:cNvSpPr>
            <a:spLocks noGrp="1"/>
          </p:cNvSpPr>
          <p:nvPr>
            <p:ph type="sldNum" sz="quarter" idx="11"/>
          </p:nvPr>
        </p:nvSpPr>
        <p:spPr/>
        <p:txBody>
          <a:bodyPr/>
          <a:lstStyle/>
          <a:p>
            <a:fld id="{CAE4BACA-8953-4266-86AB-239182253CF4}" type="slidenum">
              <a:rPr lang="es-CO" smtClean="0"/>
              <a:t>‹Nº›</a:t>
            </a:fld>
            <a:endParaRPr lang="es-CO"/>
          </a:p>
        </p:txBody>
      </p:sp>
      <p:sp>
        <p:nvSpPr>
          <p:cNvPr id="13" name="Footer Placeholder 12"/>
          <p:cNvSpPr>
            <a:spLocks noGrp="1"/>
          </p:cNvSpPr>
          <p:nvPr>
            <p:ph type="ftr" sz="quarter" idx="12"/>
          </p:nvPr>
        </p:nvSpPr>
        <p:spPr/>
        <p:txBody>
          <a:bodyPr/>
          <a:lstStyle/>
          <a:p>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5734050"/>
            <a:ext cx="9144000" cy="112395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Connector 21"/>
          <p:cNvCxnSpPr/>
          <p:nvPr/>
        </p:nvCxnSpPr>
        <p:spPr>
          <a:xfrm>
            <a:off x="0" y="5695950"/>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Title 23"/>
          <p:cNvSpPr>
            <a:spLocks noGrp="1"/>
          </p:cNvSpPr>
          <p:nvPr>
            <p:ph type="title"/>
          </p:nvPr>
        </p:nvSpPr>
        <p:spPr/>
        <p:txBody>
          <a:bodyPr/>
          <a:lstStyle/>
          <a:p>
            <a:r>
              <a:rPr lang="es-ES" smtClean="0"/>
              <a:t>Haga clic para modificar el estilo de título del patrón</a:t>
            </a:r>
            <a:endParaRPr lang="en-US"/>
          </a:p>
        </p:txBody>
      </p:sp>
      <p:sp>
        <p:nvSpPr>
          <p:cNvPr id="11" name="Text Placeholder 3"/>
          <p:cNvSpPr>
            <a:spLocks noGrp="1"/>
          </p:cNvSpPr>
          <p:nvPr>
            <p:ph type="body" sz="half" idx="2"/>
          </p:nvPr>
        </p:nvSpPr>
        <p:spPr>
          <a:xfrm>
            <a:off x="352426" y="1463040"/>
            <a:ext cx="3381375" cy="3967162"/>
          </a:xfrm>
        </p:spPr>
        <p:txBody>
          <a:bodyPr>
            <a:normAutofit/>
          </a:bodyPr>
          <a:lstStyle>
            <a:lvl1pPr marL="0" indent="0">
              <a:lnSpc>
                <a:spcPct val="150000"/>
              </a:lnSpc>
              <a:buNone/>
              <a:defRPr sz="1600" b="0" i="1" spc="0" baseline="0">
                <a:solidFill>
                  <a:schemeClr val="tx2"/>
                </a:solidFill>
                <a:latin typeface="+mn-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6" name="Content Placeholder 11"/>
          <p:cNvSpPr>
            <a:spLocks noGrp="1"/>
          </p:cNvSpPr>
          <p:nvPr>
            <p:ph sz="quarter" idx="14"/>
          </p:nvPr>
        </p:nvSpPr>
        <p:spPr>
          <a:xfrm>
            <a:off x="4105275" y="1463040"/>
            <a:ext cx="4681538" cy="3968496"/>
          </a:xfrm>
        </p:spPr>
        <p:txBody>
          <a:bodyPr>
            <a:normAutofit/>
          </a:bodyPr>
          <a:lstStyle>
            <a:lvl1pPr>
              <a:defRPr sz="1600"/>
            </a:lvl1pPr>
            <a:lvl2pPr>
              <a:defRPr sz="1600"/>
            </a:lvl2pPr>
            <a:lvl3pPr>
              <a:defRPr sz="1600"/>
            </a:lvl3pPr>
            <a:lvl4pPr>
              <a:defRPr sz="1600"/>
            </a:lvl4pPr>
            <a:lvl5pPr>
              <a:defRPr sz="16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3" name="Date Placeholder 12"/>
          <p:cNvSpPr>
            <a:spLocks noGrp="1"/>
          </p:cNvSpPr>
          <p:nvPr>
            <p:ph type="dt" sz="half" idx="15"/>
          </p:nvPr>
        </p:nvSpPr>
        <p:spPr/>
        <p:txBody>
          <a:bodyPr/>
          <a:lstStyle/>
          <a:p>
            <a:fld id="{0739DA6D-223B-42C5-91A5-2BC2A9B58B71}" type="datetimeFigureOut">
              <a:rPr lang="es-CO" smtClean="0"/>
              <a:t>28/08/2014</a:t>
            </a:fld>
            <a:endParaRPr lang="es-CO"/>
          </a:p>
        </p:txBody>
      </p:sp>
      <p:sp>
        <p:nvSpPr>
          <p:cNvPr id="18" name="Slide Number Placeholder 17"/>
          <p:cNvSpPr>
            <a:spLocks noGrp="1"/>
          </p:cNvSpPr>
          <p:nvPr>
            <p:ph type="sldNum" sz="quarter" idx="16"/>
          </p:nvPr>
        </p:nvSpPr>
        <p:spPr/>
        <p:txBody>
          <a:bodyPr/>
          <a:lstStyle/>
          <a:p>
            <a:fld id="{CAE4BACA-8953-4266-86AB-239182253CF4}" type="slidenum">
              <a:rPr lang="es-CO" smtClean="0"/>
              <a:t>‹Nº›</a:t>
            </a:fld>
            <a:endParaRPr lang="es-CO"/>
          </a:p>
        </p:txBody>
      </p:sp>
      <p:sp>
        <p:nvSpPr>
          <p:cNvPr id="20" name="Footer Placeholder 19"/>
          <p:cNvSpPr>
            <a:spLocks noGrp="1"/>
          </p:cNvSpPr>
          <p:nvPr>
            <p:ph type="ftr" sz="quarter" idx="17"/>
          </p:nvPr>
        </p:nvSpPr>
        <p:spPr/>
        <p:txBody>
          <a:bodyPr/>
          <a:lstStyle/>
          <a:p>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5229224" y="0"/>
            <a:ext cx="3914775" cy="5657850"/>
          </a:xfrm>
        </p:spPr>
        <p:txBody>
          <a:bodyPr anchor="ctr" anchorCtr="0"/>
          <a:lstStyle>
            <a:lvl1pPr marL="0" indent="0" algn="ctr">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25" name="Text Placeholder 24"/>
          <p:cNvSpPr>
            <a:spLocks noGrp="1"/>
          </p:cNvSpPr>
          <p:nvPr>
            <p:ph type="body" sz="quarter" idx="13"/>
          </p:nvPr>
        </p:nvSpPr>
        <p:spPr>
          <a:xfrm>
            <a:off x="352426" y="1600199"/>
            <a:ext cx="4572000" cy="3593237"/>
          </a:xfrm>
        </p:spPr>
        <p:txBody>
          <a:bodyPr>
            <a:normAutofit/>
          </a:bodyPr>
          <a:lstStyle>
            <a:lvl1pPr marL="0" indent="0">
              <a:lnSpc>
                <a:spcPct val="150000"/>
              </a:lnSpc>
              <a:spcBef>
                <a:spcPts val="0"/>
              </a:spcBef>
              <a:buNone/>
              <a:defRPr sz="1600" i="1">
                <a:solidFill>
                  <a:schemeClr val="tx1"/>
                </a:solidFill>
              </a:defRPr>
            </a:lvl1pPr>
            <a:lvl2pPr marL="171450" indent="1588">
              <a:buNone/>
              <a:defRPr>
                <a:solidFill>
                  <a:schemeClr val="bg2"/>
                </a:solidFill>
              </a:defRPr>
            </a:lvl2pPr>
            <a:lvl3pPr marL="344488" indent="6350">
              <a:buNone/>
              <a:defRPr>
                <a:solidFill>
                  <a:schemeClr val="bg2"/>
                </a:solidFill>
              </a:defRPr>
            </a:lvl3pPr>
            <a:lvl4pPr marL="515938" indent="3175">
              <a:buNone/>
              <a:defRPr>
                <a:solidFill>
                  <a:schemeClr val="bg2"/>
                </a:solidFill>
              </a:defRPr>
            </a:lvl4pPr>
            <a:lvl5pPr marL="688975" indent="-1588">
              <a:buNone/>
              <a:defRPr>
                <a:solidFill>
                  <a:schemeClr val="bg2"/>
                </a:solidFill>
              </a:defRPr>
            </a:lvl5pPr>
          </a:lstStyle>
          <a:p>
            <a:pPr lvl="0"/>
            <a:r>
              <a:rPr lang="es-ES" smtClean="0"/>
              <a:t>Haga clic para modificar el estilo de texto del patrón</a:t>
            </a:r>
          </a:p>
        </p:txBody>
      </p:sp>
      <p:sp>
        <p:nvSpPr>
          <p:cNvPr id="11" name="Rectangle 10"/>
          <p:cNvSpPr/>
          <p:nvPr/>
        </p:nvSpPr>
        <p:spPr>
          <a:xfrm>
            <a:off x="0" y="5734050"/>
            <a:ext cx="9144000" cy="112395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p:cNvCxnSpPr/>
          <p:nvPr/>
        </p:nvCxnSpPr>
        <p:spPr>
          <a:xfrm>
            <a:off x="0" y="5695950"/>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Title Placeholder 1"/>
          <p:cNvSpPr>
            <a:spLocks noGrp="1"/>
          </p:cNvSpPr>
          <p:nvPr>
            <p:ph type="title"/>
          </p:nvPr>
        </p:nvSpPr>
        <p:spPr>
          <a:xfrm>
            <a:off x="352425" y="275208"/>
            <a:ext cx="4572000" cy="1324992"/>
          </a:xfrm>
          <a:prstGeom prst="rect">
            <a:avLst/>
          </a:prstGeom>
        </p:spPr>
        <p:txBody>
          <a:bodyPr vert="horz" lIns="91440" tIns="45720" rIns="91440" bIns="45720" rtlCol="0" anchor="b" anchorCtr="0">
            <a:normAutofit/>
          </a:bodyPr>
          <a:lstStyle/>
          <a:p>
            <a:r>
              <a:rPr lang="es-ES" smtClean="0"/>
              <a:t>Haga clic para modificar el estilo de título del patrón</a:t>
            </a:r>
            <a:endParaRPr lang="en-US" dirty="0"/>
          </a:p>
        </p:txBody>
      </p:sp>
      <p:sp>
        <p:nvSpPr>
          <p:cNvPr id="13" name="Date Placeholder 12"/>
          <p:cNvSpPr>
            <a:spLocks noGrp="1"/>
          </p:cNvSpPr>
          <p:nvPr>
            <p:ph type="dt" sz="half" idx="14"/>
          </p:nvPr>
        </p:nvSpPr>
        <p:spPr/>
        <p:txBody>
          <a:bodyPr/>
          <a:lstStyle/>
          <a:p>
            <a:fld id="{0739DA6D-223B-42C5-91A5-2BC2A9B58B71}" type="datetimeFigureOut">
              <a:rPr lang="es-CO" smtClean="0"/>
              <a:t>28/08/2014</a:t>
            </a:fld>
            <a:endParaRPr lang="es-CO"/>
          </a:p>
        </p:txBody>
      </p:sp>
      <p:sp>
        <p:nvSpPr>
          <p:cNvPr id="20" name="Slide Number Placeholder 19"/>
          <p:cNvSpPr>
            <a:spLocks noGrp="1"/>
          </p:cNvSpPr>
          <p:nvPr>
            <p:ph type="sldNum" sz="quarter" idx="15"/>
          </p:nvPr>
        </p:nvSpPr>
        <p:spPr/>
        <p:txBody>
          <a:bodyPr/>
          <a:lstStyle/>
          <a:p>
            <a:fld id="{CAE4BACA-8953-4266-86AB-239182253CF4}" type="slidenum">
              <a:rPr lang="es-CO" smtClean="0"/>
              <a:t>‹Nº›</a:t>
            </a:fld>
            <a:endParaRPr lang="es-CO"/>
          </a:p>
        </p:txBody>
      </p:sp>
      <p:sp>
        <p:nvSpPr>
          <p:cNvPr id="21" name="Footer Placeholder 20"/>
          <p:cNvSpPr>
            <a:spLocks noGrp="1"/>
          </p:cNvSpPr>
          <p:nvPr>
            <p:ph type="ftr" sz="quarter" idx="16"/>
          </p:nvPr>
        </p:nvSpPr>
        <p:spPr/>
        <p:txBody>
          <a:bodyPr/>
          <a:lstStyle/>
          <a:p>
            <a:endParaRPr lang="es-C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52426" y="228600"/>
            <a:ext cx="7680960" cy="1066800"/>
          </a:xfrm>
          <a:prstGeom prst="rect">
            <a:avLst/>
          </a:prstGeom>
        </p:spPr>
        <p:txBody>
          <a:bodyPr vert="horz" lIns="91440" tIns="45720" rIns="91440" bIns="45720" rtlCol="0" anchor="b" anchorCtr="0">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352426" y="1463040"/>
            <a:ext cx="7680960" cy="43434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352426" y="6543676"/>
            <a:ext cx="1466850" cy="247650"/>
          </a:xfrm>
          <a:prstGeom prst="rect">
            <a:avLst/>
          </a:prstGeom>
        </p:spPr>
        <p:txBody>
          <a:bodyPr vert="horz" lIns="91440" tIns="45720" rIns="91440" bIns="45720" rtlCol="0" anchor="ctr">
            <a:normAutofit/>
          </a:bodyPr>
          <a:lstStyle>
            <a:lvl1pPr algn="l">
              <a:defRPr sz="1000" b="1">
                <a:solidFill>
                  <a:schemeClr val="tx1">
                    <a:alpha val="65000"/>
                  </a:schemeClr>
                </a:solidFill>
              </a:defRPr>
            </a:lvl1pPr>
          </a:lstStyle>
          <a:p>
            <a:fld id="{0739DA6D-223B-42C5-91A5-2BC2A9B58B71}" type="datetimeFigureOut">
              <a:rPr lang="es-CO" smtClean="0"/>
              <a:t>28/08/2014</a:t>
            </a:fld>
            <a:endParaRPr lang="es-CO"/>
          </a:p>
        </p:txBody>
      </p:sp>
      <p:sp>
        <p:nvSpPr>
          <p:cNvPr id="5" name="Footer Placeholder 4"/>
          <p:cNvSpPr>
            <a:spLocks noGrp="1"/>
          </p:cNvSpPr>
          <p:nvPr>
            <p:ph type="ftr" sz="quarter" idx="3"/>
          </p:nvPr>
        </p:nvSpPr>
        <p:spPr>
          <a:xfrm>
            <a:off x="1809749" y="6543676"/>
            <a:ext cx="4086225" cy="247650"/>
          </a:xfrm>
          <a:prstGeom prst="rect">
            <a:avLst/>
          </a:prstGeom>
        </p:spPr>
        <p:txBody>
          <a:bodyPr vert="horz" lIns="91440" tIns="45720" rIns="91440" bIns="45720" rtlCol="0" anchor="ctr">
            <a:normAutofit/>
          </a:bodyPr>
          <a:lstStyle>
            <a:lvl1pPr algn="l">
              <a:defRPr sz="1000" b="1" i="1">
                <a:solidFill>
                  <a:schemeClr val="tx1">
                    <a:alpha val="65000"/>
                  </a:schemeClr>
                </a:solidFill>
              </a:defRPr>
            </a:lvl1pPr>
          </a:lstStyle>
          <a:p>
            <a:endParaRPr lang="es-CO"/>
          </a:p>
        </p:txBody>
      </p:sp>
      <p:sp>
        <p:nvSpPr>
          <p:cNvPr id="6" name="Slide Number Placeholder 5"/>
          <p:cNvSpPr>
            <a:spLocks noGrp="1"/>
          </p:cNvSpPr>
          <p:nvPr>
            <p:ph type="sldNum" sz="quarter" idx="4"/>
          </p:nvPr>
        </p:nvSpPr>
        <p:spPr>
          <a:xfrm>
            <a:off x="7886700" y="6543676"/>
            <a:ext cx="876300" cy="247650"/>
          </a:xfrm>
          <a:prstGeom prst="rect">
            <a:avLst/>
          </a:prstGeom>
        </p:spPr>
        <p:txBody>
          <a:bodyPr vert="horz" lIns="91440" tIns="45720" rIns="91440" bIns="45720" rtlCol="0" anchor="ctr">
            <a:normAutofit/>
          </a:bodyPr>
          <a:lstStyle>
            <a:lvl1pPr algn="r">
              <a:defRPr sz="1000" b="1">
                <a:solidFill>
                  <a:schemeClr val="tx1">
                    <a:alpha val="65000"/>
                  </a:schemeClr>
                </a:solidFill>
              </a:defRPr>
            </a:lvl1pPr>
          </a:lstStyle>
          <a:p>
            <a:fld id="{CAE4BACA-8953-4266-86AB-239182253CF4}" type="slidenum">
              <a:rPr lang="es-CO" smtClean="0"/>
              <a:t>‹Nº›</a:t>
            </a:fld>
            <a:endParaRPr lang="es-CO"/>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ts val="400"/>
        </a:spcBef>
        <a:buNone/>
        <a:defRPr sz="4000" b="0" kern="1200" cap="none" spc="0" baseline="0">
          <a:solidFill>
            <a:schemeClr val="tx1"/>
          </a:solidFill>
          <a:latin typeface="+mj-lt"/>
          <a:ea typeface="+mj-ea"/>
          <a:cs typeface="Tunga" pitchFamily="2"/>
        </a:defRPr>
      </a:lvl1pPr>
    </p:titleStyle>
    <p:bodyStyle>
      <a:lvl1pPr marL="0" indent="0" algn="l" defTabSz="914400" rtl="0" eaLnBrk="1" latinLnBrk="0" hangingPunct="1">
        <a:spcBef>
          <a:spcPts val="1200"/>
        </a:spcBef>
        <a:spcAft>
          <a:spcPts val="0"/>
        </a:spcAft>
        <a:buClr>
          <a:schemeClr val="accent5"/>
        </a:buClr>
        <a:buFont typeface="Arial" pitchFamily="34" charset="0"/>
        <a:buNone/>
        <a:defRPr sz="1800" b="0" i="0" kern="1200" cap="none" spc="30" baseline="0">
          <a:solidFill>
            <a:schemeClr val="tx1"/>
          </a:solidFill>
          <a:latin typeface="+mn-lt"/>
          <a:ea typeface="+mn-ea"/>
          <a:cs typeface="Tahoma" pitchFamily="34" charset="0"/>
        </a:defRPr>
      </a:lvl1pPr>
      <a:lvl2pPr marL="171450" indent="-171450"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2pPr>
      <a:lvl3pPr marL="344488" indent="-165100"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3pPr>
      <a:lvl4pPr marL="517525" indent="-169863"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4pPr>
      <a:lvl5pPr marL="688975" indent="-173038"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5pPr>
      <a:lvl6pPr marL="868680"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6pPr>
      <a:lvl7pPr marL="1069848"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7pPr>
      <a:lvl8pPr marL="1243584"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8pPr>
      <a:lvl9pPr marL="1408176"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 Target="slide1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 Target="slide1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slide" Target="slide1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 Target="slide1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slide" Target="slide1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 Target="slide1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 Target="slide1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slide" Target="slide1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slide" Target="slide2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 Target="slide4.xml"/><Relationship Id="rId7" Type="http://schemas.openxmlformats.org/officeDocument/2006/relationships/slide" Target="slide25.xml"/><Relationship Id="rId2" Type="http://schemas.openxmlformats.org/officeDocument/2006/relationships/slide" Target="slide3.xml"/><Relationship Id="rId1" Type="http://schemas.openxmlformats.org/officeDocument/2006/relationships/slideLayout" Target="../slideLayouts/slideLayout2.xml"/><Relationship Id="rId6" Type="http://schemas.openxmlformats.org/officeDocument/2006/relationships/slide" Target="slide10.xml"/><Relationship Id="rId5" Type="http://schemas.openxmlformats.org/officeDocument/2006/relationships/slide" Target="slide9.xml"/><Relationship Id="rId4" Type="http://schemas.openxmlformats.org/officeDocument/2006/relationships/slide" Target="slide5.xml"/></Relationships>
</file>

<file path=ppt/slides/_rels/slide20.xml.rels><?xml version="1.0" encoding="UTF-8" standalone="yes"?>
<Relationships xmlns="http://schemas.openxmlformats.org/package/2006/relationships"><Relationship Id="rId2" Type="http://schemas.openxmlformats.org/officeDocument/2006/relationships/slide" Target="slide2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slide" Target="slide2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slide" Target="slide2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slide" Target="slide2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slide" Target="slide2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slide" Target="slide26.xml"/><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slide" Target="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 Target="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slide" Target="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 Target="slide9.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10.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683568" y="2204864"/>
            <a:ext cx="7056784" cy="4104456"/>
          </a:xfrm>
        </p:spPr>
        <p:txBody>
          <a:bodyPr>
            <a:noAutofit/>
          </a:bodyPr>
          <a:lstStyle/>
          <a:p>
            <a:pPr algn="ctr"/>
            <a:r>
              <a:rPr lang="es-CO" sz="1400" dirty="0">
                <a:hlinkClick r:id="rId2" action="ppaction://hlinksldjump"/>
              </a:rPr>
              <a:t>Diego Alberto Gallo J</a:t>
            </a:r>
          </a:p>
          <a:p>
            <a:pPr algn="ctr"/>
            <a:r>
              <a:rPr lang="es-CO" sz="1400" dirty="0" smtClean="0">
                <a:hlinkClick r:id="rId2" action="ppaction://hlinksldjump"/>
              </a:rPr>
              <a:t>Pedro </a:t>
            </a:r>
            <a:r>
              <a:rPr lang="es-CO" sz="1400" dirty="0">
                <a:hlinkClick r:id="rId2" action="ppaction://hlinksldjump"/>
              </a:rPr>
              <a:t>Pablo Gallo J</a:t>
            </a:r>
          </a:p>
          <a:p>
            <a:pPr algn="ctr"/>
            <a:r>
              <a:rPr lang="es-CO" sz="1400" dirty="0" smtClean="0">
                <a:hlinkClick r:id="rId2" action="ppaction://hlinksldjump"/>
              </a:rPr>
              <a:t>9.A</a:t>
            </a:r>
            <a:endParaRPr lang="es-CO" sz="1400" dirty="0">
              <a:hlinkClick r:id="rId2" action="ppaction://hlinksldjump"/>
            </a:endParaRPr>
          </a:p>
          <a:p>
            <a:pPr algn="ctr"/>
            <a:r>
              <a:rPr lang="es-CO" sz="1400" dirty="0">
                <a:hlinkClick r:id="rId2" action="ppaction://hlinksldjump"/>
              </a:rPr>
              <a:t> </a:t>
            </a:r>
            <a:endParaRPr lang="es-CO" sz="1400" dirty="0" smtClean="0">
              <a:hlinkClick r:id="rId2" action="ppaction://hlinksldjump"/>
            </a:endParaRPr>
          </a:p>
          <a:p>
            <a:pPr algn="ctr"/>
            <a:r>
              <a:rPr lang="es-CO" sz="1400" dirty="0" smtClean="0">
                <a:hlinkClick r:id="rId2" action="ppaction://hlinksldjump"/>
              </a:rPr>
              <a:t>Carlos Fernández .Docente de tecnología e informática del grado 9</a:t>
            </a:r>
          </a:p>
          <a:p>
            <a:pPr algn="ctr"/>
            <a:endParaRPr lang="es-CO" sz="1400" dirty="0" smtClean="0">
              <a:hlinkClick r:id="rId2" action="ppaction://hlinksldjump"/>
            </a:endParaRPr>
          </a:p>
          <a:p>
            <a:pPr algn="ctr"/>
            <a:r>
              <a:rPr lang="es-CO" sz="1400" dirty="0" smtClean="0">
                <a:hlinkClick r:id="rId2" action="ppaction://hlinksldjump"/>
              </a:rPr>
              <a:t>INSTITUCION </a:t>
            </a:r>
            <a:r>
              <a:rPr lang="es-CO" sz="1400" dirty="0">
                <a:hlinkClick r:id="rId2" action="ppaction://hlinksldjump"/>
              </a:rPr>
              <a:t>EDUCATIVA LA SALLE DE CAMPO AMOR</a:t>
            </a:r>
          </a:p>
          <a:p>
            <a:pPr algn="ctr"/>
            <a:endParaRPr lang="es-CO" sz="1400" dirty="0" smtClean="0">
              <a:hlinkClick r:id="rId2" action="ppaction://hlinksldjump"/>
            </a:endParaRPr>
          </a:p>
          <a:p>
            <a:pPr algn="ctr"/>
            <a:r>
              <a:rPr lang="es-CO" sz="1400" dirty="0" smtClean="0">
                <a:hlinkClick r:id="rId2" action="ppaction://hlinksldjump"/>
              </a:rPr>
              <a:t>AREA </a:t>
            </a:r>
            <a:r>
              <a:rPr lang="es-CO" sz="1400" dirty="0">
                <a:hlinkClick r:id="rId2" action="ppaction://hlinksldjump"/>
              </a:rPr>
              <a:t>DE TECNOLOGIA E INFORMÁTICA</a:t>
            </a:r>
          </a:p>
          <a:p>
            <a:pPr algn="ctr"/>
            <a:r>
              <a:rPr lang="es-CO" sz="1400" dirty="0" smtClean="0">
                <a:hlinkClick r:id="rId2" action="ppaction://hlinksldjump"/>
              </a:rPr>
              <a:t>MEDELLIN</a:t>
            </a:r>
          </a:p>
          <a:p>
            <a:pPr algn="ctr"/>
            <a:r>
              <a:rPr lang="es-CO" sz="1400" dirty="0" smtClean="0">
                <a:hlinkClick r:id="rId2" action="ppaction://hlinksldjump"/>
              </a:rPr>
              <a:t>2014</a:t>
            </a:r>
            <a:endParaRPr lang="es-CO" sz="1400" dirty="0">
              <a:hlinkClick r:id="rId2" action="ppaction://hlinksldjump"/>
            </a:endParaRPr>
          </a:p>
        </p:txBody>
      </p:sp>
      <p:sp>
        <p:nvSpPr>
          <p:cNvPr id="2" name="1 Título"/>
          <p:cNvSpPr>
            <a:spLocks noGrp="1"/>
          </p:cNvSpPr>
          <p:nvPr>
            <p:ph type="title"/>
          </p:nvPr>
        </p:nvSpPr>
        <p:spPr>
          <a:xfrm>
            <a:off x="395536" y="404664"/>
            <a:ext cx="7680960" cy="1027584"/>
          </a:xfrm>
        </p:spPr>
        <p:txBody>
          <a:bodyPr>
            <a:normAutofit/>
          </a:bodyPr>
          <a:lstStyle/>
          <a:p>
            <a:pPr algn="ctr"/>
            <a:r>
              <a:rPr lang="es-CO" sz="3600" dirty="0" smtClean="0">
                <a:solidFill>
                  <a:srgbClr val="FFFF00"/>
                </a:solidFill>
                <a:latin typeface="Lucida Calligraphy" pitchFamily="66" charset="0"/>
              </a:rPr>
              <a:t>CONCEPTOS BASICOS</a:t>
            </a:r>
            <a:endParaRPr lang="es-CO" sz="3600" dirty="0">
              <a:solidFill>
                <a:srgbClr val="FFFF00"/>
              </a:solidFill>
              <a:latin typeface="Lucida Calligraphy" pitchFamily="66" charset="0"/>
            </a:endParaRPr>
          </a:p>
        </p:txBody>
      </p:sp>
    </p:spTree>
    <p:extLst>
      <p:ext uri="{BB962C8B-B14F-4D97-AF65-F5344CB8AC3E}">
        <p14:creationId xmlns:p14="http://schemas.microsoft.com/office/powerpoint/2010/main" val="4178825507"/>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sz="quarter" idx="13"/>
          </p:nvPr>
        </p:nvSpPr>
        <p:spPr>
          <a:xfrm>
            <a:off x="352426" y="1556792"/>
            <a:ext cx="7680960" cy="4630648"/>
          </a:xfrm>
        </p:spPr>
        <p:txBody>
          <a:bodyPr>
            <a:normAutofit fontScale="92500" lnSpcReduction="10000"/>
          </a:bodyPr>
          <a:lstStyle/>
          <a:p>
            <a:r>
              <a:rPr lang="es-CO" dirty="0" smtClean="0"/>
              <a:t>   Diferencias </a:t>
            </a:r>
            <a:r>
              <a:rPr lang="es-CO" dirty="0"/>
              <a:t>entre artefactos Menciono invenciones e se han empleado para la experimentación </a:t>
            </a:r>
            <a:r>
              <a:rPr lang="es-CO" dirty="0" smtClean="0"/>
              <a:t>guiados y </a:t>
            </a:r>
            <a:r>
              <a:rPr lang="es-CO" dirty="0"/>
              <a:t>elementos naturales. innovaciones que han generación y evolución de Explico algunos factores que por objetivos, producen contribuido al desarrollo sistemas tecnológicos influyen en la evolución de avances tecnológicos. Indico la importancia de del país. (alimentación, servicios la tecnología y </a:t>
            </a:r>
            <a:r>
              <a:rPr lang="es-CO" dirty="0" smtClean="0"/>
              <a:t>establezco algunos </a:t>
            </a:r>
            <a:r>
              <a:rPr lang="es-CO" dirty="0"/>
              <a:t>artefactos para la públicos, salud, transporte). relaciones con algunos eventos Identifico y </a:t>
            </a:r>
            <a:r>
              <a:rPr lang="es-CO" dirty="0" smtClean="0"/>
              <a:t>analizo realización </a:t>
            </a:r>
            <a:r>
              <a:rPr lang="es-CO" dirty="0"/>
              <a:t>de diversas Explico la diferencia Históricos. ejemplos exitosos y </a:t>
            </a:r>
            <a:r>
              <a:rPr lang="es-CO" dirty="0" smtClean="0"/>
              <a:t>no actividades </a:t>
            </a:r>
            <a:r>
              <a:rPr lang="es-CO" dirty="0"/>
              <a:t>humanas (por entre un artefacto y un Reconozco en algunos exitosos de la </a:t>
            </a:r>
            <a:r>
              <a:rPr lang="es-CO" dirty="0" smtClean="0"/>
              <a:t>transferencia ejemplo</a:t>
            </a:r>
            <a:r>
              <a:rPr lang="es-CO" dirty="0"/>
              <a:t>, la red para la proceso mediante Comparo </a:t>
            </a:r>
            <a:r>
              <a:rPr lang="es-CO" dirty="0" smtClean="0"/>
              <a:t>tecnologías Pesca </a:t>
            </a:r>
            <a:r>
              <a:rPr lang="es-CO" dirty="0"/>
              <a:t>y la rueda para el ejemplos. artefactos, conceptos y empleadas en el pasado con las tecnológica en la </a:t>
            </a:r>
            <a:r>
              <a:rPr lang="es-CO" dirty="0" smtClean="0"/>
              <a:t>solución transporte</a:t>
            </a:r>
            <a:r>
              <a:rPr lang="es-CO" dirty="0"/>
              <a:t>). principios científicos y del Presente y explico sus de problemas y Identifico fuentes y tipos técnicos que permitieron su cambios y posibles tendencias. necesidades. de energía y explico cómo creación. se transforman. Identifico y analizo inventos e Relaciono el desarrollo Ilustro con ejemplos la innovaciones que han marcado tecnológico con los avances Identifico y doy ejemplos relación que existe entre hitos en el desarrollo en la ciencia, la técnica, las de artefactos que diferentes factores en los tecnológico. matemáticas y otras involucran en su desarrollos tecnológicos disciplinas.</a:t>
            </a:r>
          </a:p>
        </p:txBody>
      </p:sp>
      <p:sp>
        <p:nvSpPr>
          <p:cNvPr id="3" name="2 Título"/>
          <p:cNvSpPr>
            <a:spLocks noGrp="1"/>
          </p:cNvSpPr>
          <p:nvPr>
            <p:ph type="title"/>
          </p:nvPr>
        </p:nvSpPr>
        <p:spPr/>
        <p:txBody>
          <a:bodyPr/>
          <a:lstStyle/>
          <a:p>
            <a:pPr algn="ctr"/>
            <a:r>
              <a:rPr lang="es-CO" dirty="0" smtClean="0">
                <a:solidFill>
                  <a:srgbClr val="C00000"/>
                </a:solidFill>
                <a:latin typeface="Lucida Calligraphy" pitchFamily="66" charset="0"/>
                <a:hlinkClick r:id="rId2" action="ppaction://hlinksldjump"/>
              </a:rPr>
              <a:t>DIFERENCIAS</a:t>
            </a:r>
            <a:r>
              <a:rPr lang="es-CO" dirty="0" smtClean="0">
                <a:hlinkClick r:id="rId2" action="ppaction://hlinksldjump"/>
              </a:rPr>
              <a:t> </a:t>
            </a:r>
            <a:endParaRPr lang="es-CO" dirty="0"/>
          </a:p>
        </p:txBody>
      </p:sp>
      <p:sp>
        <p:nvSpPr>
          <p:cNvPr id="4" name="3 Rectángulo">
            <a:hlinkClick r:id="rId3" action="ppaction://hlinksldjump"/>
          </p:cNvPr>
          <p:cNvSpPr/>
          <p:nvPr/>
        </p:nvSpPr>
        <p:spPr>
          <a:xfrm>
            <a:off x="8604448" y="6381328"/>
            <a:ext cx="539552" cy="4766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t>10</a:t>
            </a:r>
            <a:endParaRPr lang="es-CO" dirty="0"/>
          </a:p>
        </p:txBody>
      </p:sp>
    </p:spTree>
    <p:extLst>
      <p:ext uri="{BB962C8B-B14F-4D97-AF65-F5344CB8AC3E}">
        <p14:creationId xmlns:p14="http://schemas.microsoft.com/office/powerpoint/2010/main" val="309520557"/>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sz="quarter" idx="13"/>
          </p:nvPr>
        </p:nvSpPr>
        <p:spPr>
          <a:xfrm>
            <a:off x="352426" y="332656"/>
            <a:ext cx="7680960" cy="5854784"/>
          </a:xfrm>
        </p:spPr>
        <p:txBody>
          <a:bodyPr/>
          <a:lstStyle/>
          <a:p>
            <a:r>
              <a:rPr lang="es-CO" dirty="0" smtClean="0"/>
              <a:t>   Funcionamiento </a:t>
            </a:r>
            <a:r>
              <a:rPr lang="es-CO" dirty="0"/>
              <a:t>Describo casos en los que la (peso, costo, resistencia, tecnologías de la evolución de las ciencias ha Analizo los sistemas de información. material, etc.). permitido optimizar algunas control basados en la de las soluciones tecnológicas Identifico innovaciones e existentes. realimentación de inventos trascendentales artefactos y procesos, y para la sociedad; los ubico y Explico, con ejemplos, explico su funcionamiento explico en su contexto conceptos propios del y efecto. histórico. conocimiento tecnológico tales como tecnología, procesos, Argumento con ejemplos Explico con ejemplos el productos, sistemas, servicios, la importancia de la concepto de sistema e indico artefactos, herramientas, medición en la vida materiales, técnica, fabricación sus componentes y cotidiana y el papel que y producción. relaciones de causa efecto. juega la metrología en los Identifico artefactos que procesos tecnológicos. Describo el rol de la contienen sistemas de control realimentación en el con realimentación. Explico con ejemplos la funcionamiento automático importancia de la calidad de algunos sistemas. </a:t>
            </a:r>
          </a:p>
        </p:txBody>
      </p:sp>
      <p:sp>
        <p:nvSpPr>
          <p:cNvPr id="4" name="3 Rectángulo">
            <a:hlinkClick r:id="rId2" action="ppaction://hlinksldjump"/>
          </p:cNvPr>
          <p:cNvSpPr/>
          <p:nvPr/>
        </p:nvSpPr>
        <p:spPr>
          <a:xfrm>
            <a:off x="8532440" y="6381328"/>
            <a:ext cx="611560" cy="4766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t>11</a:t>
            </a:r>
            <a:endParaRPr lang="es-CO" dirty="0"/>
          </a:p>
        </p:txBody>
      </p:sp>
    </p:spTree>
    <p:extLst>
      <p:ext uri="{BB962C8B-B14F-4D97-AF65-F5344CB8AC3E}">
        <p14:creationId xmlns:p14="http://schemas.microsoft.com/office/powerpoint/2010/main" val="734058982"/>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sz="quarter" idx="13"/>
          </p:nvPr>
        </p:nvSpPr>
        <p:spPr>
          <a:xfrm>
            <a:off x="352426" y="188640"/>
            <a:ext cx="7680960" cy="5998800"/>
          </a:xfrm>
        </p:spPr>
        <p:txBody>
          <a:bodyPr>
            <a:normAutofit/>
          </a:bodyPr>
          <a:lstStyle/>
          <a:p>
            <a:r>
              <a:rPr lang="es-CO" dirty="0" smtClean="0"/>
              <a:t>    Doy </a:t>
            </a:r>
            <a:r>
              <a:rPr lang="es-CO" dirty="0"/>
              <a:t>ejemplos de calidad en la producción de artefactos tecnológicos</a:t>
            </a:r>
            <a:r>
              <a:rPr lang="es-CO" dirty="0" smtClean="0"/>
              <a:t>. transformación </a:t>
            </a:r>
            <a:r>
              <a:rPr lang="es-CO" dirty="0"/>
              <a:t>y utilización artefactos </a:t>
            </a:r>
            <a:r>
              <a:rPr lang="es-CO" dirty="0"/>
              <a:t>tecnológicos.de</a:t>
            </a:r>
            <a:r>
              <a:rPr lang="es-CO" dirty="0"/>
              <a:t> fuentes de energía en Explico los propósitos </a:t>
            </a:r>
            <a:r>
              <a:rPr lang="es-CO" dirty="0"/>
              <a:t>dedeterminados</a:t>
            </a:r>
            <a:r>
              <a:rPr lang="es-CO" dirty="0"/>
              <a:t> momentos Identifico artefactos basados la ciencia y de la tecnología en tecnología digital y describo y su mutua el sistema binario utilizado en interdependencia. dicha tecnología. Indago sobre la prospectiva e incidencia de algunos desarrollos tecnológicos</a:t>
            </a:r>
          </a:p>
          <a:p>
            <a:r>
              <a:rPr lang="es-CO" dirty="0" smtClean="0"/>
              <a:t>    Apropiación </a:t>
            </a:r>
            <a:r>
              <a:rPr lang="es-CO" dirty="0"/>
              <a:t>y uso de Apropiación y uso de la Apropiación y uso de la Apropiación y uso de la Apropiación y uso de la </a:t>
            </a:r>
            <a:r>
              <a:rPr lang="es-CO" dirty="0" smtClean="0"/>
              <a:t> tecnología. Reconozco </a:t>
            </a:r>
            <a:r>
              <a:rPr lang="es-CO" dirty="0"/>
              <a:t>productos Reconozco características Relaciono el funcionamiento de Tengo en cuenta normas de Tengo en cuenta </a:t>
            </a:r>
            <a:r>
              <a:rPr lang="es-CO" dirty="0" smtClean="0"/>
              <a:t>principios tecnológicos </a:t>
            </a:r>
            <a:r>
              <a:rPr lang="es-CO" dirty="0"/>
              <a:t>de mi del funcionamiento de algunos artefactos, productos, mantenimiento y utilización de </a:t>
            </a:r>
            <a:r>
              <a:rPr lang="es-CO" dirty="0" smtClean="0"/>
              <a:t> </a:t>
            </a:r>
            <a:r>
              <a:rPr lang="es-CO" dirty="0"/>
              <a:t>funcionamiento </a:t>
            </a:r>
            <a:r>
              <a:rPr lang="es-CO" dirty="0" smtClean="0"/>
              <a:t>y entorno </a:t>
            </a:r>
            <a:r>
              <a:rPr lang="es-CO" dirty="0"/>
              <a:t>cotidiano y los algunos productos procesos y sistemas artefactos, productos, criterios de selección, </a:t>
            </a:r>
            <a:r>
              <a:rPr lang="es-CO" dirty="0" smtClean="0"/>
              <a:t>para utilizo </a:t>
            </a:r>
            <a:r>
              <a:rPr lang="es-CO" dirty="0"/>
              <a:t>en forma segura tecnológicos de mi tecnológicos con su utilización servicios, procesos y sistemas la utilización eficiente </a:t>
            </a:r>
            <a:r>
              <a:rPr lang="es-CO" dirty="0" smtClean="0"/>
              <a:t>y </a:t>
            </a:r>
            <a:r>
              <a:rPr lang="es-CO" dirty="0"/>
              <a:t>apropiada entorno y los utilizo en segura. tecnológicos de mi entorno segura de artefactos, forma segura. para su uso eficiente y seguro productos, servicios, procesos y sistemas tecnológicos de mi entorno.</a:t>
            </a:r>
          </a:p>
        </p:txBody>
      </p:sp>
      <p:sp>
        <p:nvSpPr>
          <p:cNvPr id="4" name="3 Rectángulo">
            <a:hlinkClick r:id="rId2" action="ppaction://hlinksldjump"/>
          </p:cNvPr>
          <p:cNvSpPr/>
          <p:nvPr/>
        </p:nvSpPr>
        <p:spPr>
          <a:xfrm>
            <a:off x="8676456" y="6453336"/>
            <a:ext cx="467544" cy="4046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t>12</a:t>
            </a:r>
            <a:endParaRPr lang="es-CO" dirty="0"/>
          </a:p>
        </p:txBody>
      </p:sp>
    </p:spTree>
    <p:extLst>
      <p:ext uri="{BB962C8B-B14F-4D97-AF65-F5344CB8AC3E}">
        <p14:creationId xmlns:p14="http://schemas.microsoft.com/office/powerpoint/2010/main" val="2346935008"/>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sz="quarter" idx="13"/>
          </p:nvPr>
        </p:nvSpPr>
        <p:spPr>
          <a:xfrm>
            <a:off x="352426" y="260648"/>
            <a:ext cx="7680960" cy="5926792"/>
          </a:xfrm>
        </p:spPr>
        <p:txBody>
          <a:bodyPr>
            <a:normAutofit/>
          </a:bodyPr>
          <a:lstStyle/>
          <a:p>
            <a:r>
              <a:rPr lang="es-CO" dirty="0" smtClean="0"/>
              <a:t>  Observo</a:t>
            </a:r>
            <a:r>
              <a:rPr lang="es-CO" dirty="0"/>
              <a:t>, comparo y analizo Sigo las instrucciones de Analizo y aplico las normas de Utilizo responsable y Diseño y aplico </a:t>
            </a:r>
            <a:r>
              <a:rPr lang="es-CO" dirty="0" smtClean="0"/>
              <a:t>planes, los </a:t>
            </a:r>
            <a:r>
              <a:rPr lang="es-CO" dirty="0"/>
              <a:t>elementos de un los manuales de seguridad que se deben tener en eficientemente fuentes de sistemáticos </a:t>
            </a:r>
            <a:r>
              <a:rPr lang="es-CO" dirty="0" smtClean="0"/>
              <a:t>de artefacto </a:t>
            </a:r>
            <a:r>
              <a:rPr lang="es-CO" dirty="0"/>
              <a:t>para utilizarlo utilización de productos cuenta para el uso de algunos energía y recursos naturales. mantenimiento </a:t>
            </a:r>
            <a:r>
              <a:rPr lang="es-CO" dirty="0" smtClean="0"/>
              <a:t>de adecuadamente</a:t>
            </a:r>
            <a:r>
              <a:rPr lang="es-CO" dirty="0"/>
              <a:t>. tecnológicos. artefactos, productos y sistemas artefactos tecnológicos. Tecnológicos. Sustento con argumentos Identifico y utilizo Describo y clasifico utilizados en la vida (evidencias, razonamiento cotidiana</a:t>
            </a:r>
            <a:r>
              <a:rPr lang="es-CO" dirty="0" smtClean="0"/>
              <a:t>. artefactos </a:t>
            </a:r>
            <a:r>
              <a:rPr lang="es-CO" dirty="0"/>
              <a:t>que facilitan mis artefactos existentes en Analizo el impacto de artefactos, lógico, experimentación) </a:t>
            </a:r>
            <a:r>
              <a:rPr lang="es-CO" dirty="0" smtClean="0"/>
              <a:t>la actividades </a:t>
            </a:r>
            <a:r>
              <a:rPr lang="es-CO" dirty="0"/>
              <a:t>y satisfacen mis mi entorno con base en procesos y sistemas tecnológicos selección y utilización de </a:t>
            </a:r>
            <a:r>
              <a:rPr lang="es-CO" dirty="0" smtClean="0"/>
              <a:t>unas necesidades </a:t>
            </a:r>
            <a:r>
              <a:rPr lang="es-CO" dirty="0"/>
              <a:t>cotidianas características tales como Investigo y documento en la solución de problemas y(deportes, entretenimiento, materiales, forma, producto natural o tecnológico algunos procesos de satisfacción de necesidades</a:t>
            </a:r>
            <a:r>
              <a:rPr lang="es-CO" dirty="0" smtClean="0"/>
              <a:t>. salud</a:t>
            </a:r>
            <a:r>
              <a:rPr lang="es-CO" dirty="0"/>
              <a:t>, estudio, salud, estructura, función y para resolver una necesidad o producción y </a:t>
            </a:r>
            <a:r>
              <a:rPr lang="es-CO" dirty="0" smtClean="0"/>
              <a:t>manufactura, estudio</a:t>
            </a:r>
            <a:r>
              <a:rPr lang="es-CO" dirty="0"/>
              <a:t>, alimentación, fuentes de energía problema.</a:t>
            </a:r>
          </a:p>
        </p:txBody>
      </p:sp>
      <p:sp>
        <p:nvSpPr>
          <p:cNvPr id="4" name="3 Rectángulo">
            <a:hlinkClick r:id="rId2" action="ppaction://hlinksldjump"/>
          </p:cNvPr>
          <p:cNvSpPr/>
          <p:nvPr/>
        </p:nvSpPr>
        <p:spPr>
          <a:xfrm>
            <a:off x="8676456" y="6381328"/>
            <a:ext cx="467544" cy="4766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t>13</a:t>
            </a:r>
            <a:endParaRPr lang="es-CO" dirty="0"/>
          </a:p>
        </p:txBody>
      </p:sp>
    </p:spTree>
    <p:extLst>
      <p:ext uri="{BB962C8B-B14F-4D97-AF65-F5344CB8AC3E}">
        <p14:creationId xmlns:p14="http://schemas.microsoft.com/office/powerpoint/2010/main" val="2080076187"/>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sz="quarter" idx="13"/>
          </p:nvPr>
        </p:nvSpPr>
        <p:spPr>
          <a:xfrm>
            <a:off x="352426" y="548680"/>
            <a:ext cx="7680960" cy="5638760"/>
          </a:xfrm>
        </p:spPr>
        <p:txBody>
          <a:bodyPr>
            <a:normAutofit/>
          </a:bodyPr>
          <a:lstStyle/>
          <a:p>
            <a:r>
              <a:rPr lang="es-CO" dirty="0" smtClean="0"/>
              <a:t>  Comunicación</a:t>
            </a:r>
            <a:r>
              <a:rPr lang="es-CO" dirty="0"/>
              <a:t>, utilizadas, entre otras. Utilizo las tecnologías de la Utilizo eficientemente la de productos</a:t>
            </a:r>
            <a:r>
              <a:rPr lang="es-CO" dirty="0" smtClean="0"/>
              <a:t>. desplazamiento</a:t>
            </a:r>
            <a:r>
              <a:rPr lang="es-CO" dirty="0"/>
              <a:t>, entre información y la comunicación, tecnología en el aprendizaje </a:t>
            </a:r>
            <a:r>
              <a:rPr lang="es-CO" dirty="0" smtClean="0"/>
              <a:t>de otros</a:t>
            </a:r>
            <a:r>
              <a:rPr lang="es-CO" dirty="0"/>
              <a:t>). Utilizo tecnologías de la para apoyar mis procesos de otras disciplinas (artes, Utilizo adecuadamente información y la aprendizaje y actividades herramientas informáticas educación física, matemáticas, Clasifico y describo comunicación personales (Recolectar, de uso común para l</a:t>
            </a:r>
            <a:r>
              <a:rPr lang="es-CO" dirty="0" smtClean="0"/>
              <a:t>os artefactos </a:t>
            </a:r>
            <a:r>
              <a:rPr lang="es-CO" dirty="0"/>
              <a:t>de mi entorno disponibles en mi ciencias). seleccionar, organizar y procesar búsqueda y </a:t>
            </a:r>
            <a:r>
              <a:rPr lang="es-CO" dirty="0" smtClean="0"/>
              <a:t>procesamiento según </a:t>
            </a:r>
            <a:r>
              <a:rPr lang="es-CO" dirty="0"/>
              <a:t>sus características entorno para el información). Utilizo responsable y de la información y </a:t>
            </a:r>
            <a:r>
              <a:rPr lang="es-CO" dirty="0" smtClean="0"/>
              <a:t>la físicas</a:t>
            </a:r>
            <a:r>
              <a:rPr lang="es-CO" dirty="0"/>
              <a:t>, uso y procedencia. desarrollo de diversas actividades autónomamente las comunicación de ideas. Ejemplifico cómo en el uso de Establezco relaciones (comunicación, Tecnologías de la Información artefactos, procesos o </a:t>
            </a:r>
            <a:r>
              <a:rPr lang="es-CO" dirty="0" smtClean="0"/>
              <a:t>sistemas entre </a:t>
            </a:r>
            <a:r>
              <a:rPr lang="es-CO" dirty="0"/>
              <a:t>la materia prima y el entretenimiento, y la Comunicación (TIC) para Actúo teniendo en cuenta tecnológicos, existen </a:t>
            </a:r>
            <a:r>
              <a:rPr lang="es-CO" dirty="0" smtClean="0"/>
              <a:t>principios procedimiento </a:t>
            </a:r>
            <a:r>
              <a:rPr lang="es-CO" dirty="0"/>
              <a:t>de aprendizaje, búsqueda y de funcionamiento que los aprender, investigar y normas de </a:t>
            </a:r>
            <a:r>
              <a:rPr lang="es-CO" dirty="0" smtClean="0"/>
              <a:t>seguridad, fabricación </a:t>
            </a:r>
            <a:r>
              <a:rPr lang="es-CO" dirty="0"/>
              <a:t>de algunos validación de sustentan. Utilizo herramientas y Comunicarme con otros en el industrial y </a:t>
            </a:r>
            <a:r>
              <a:rPr lang="es-CO" dirty="0" smtClean="0"/>
              <a:t>utilizo productos </a:t>
            </a:r>
            <a:r>
              <a:rPr lang="es-CO" dirty="0"/>
              <a:t>de mi entorno.</a:t>
            </a:r>
          </a:p>
        </p:txBody>
      </p:sp>
      <p:sp>
        <p:nvSpPr>
          <p:cNvPr id="4" name="3 Rectángulo">
            <a:hlinkClick r:id="rId2" action="ppaction://hlinksldjump"/>
          </p:cNvPr>
          <p:cNvSpPr/>
          <p:nvPr/>
        </p:nvSpPr>
        <p:spPr>
          <a:xfrm>
            <a:off x="8604448" y="6453336"/>
            <a:ext cx="539552" cy="4046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t>14</a:t>
            </a:r>
            <a:endParaRPr lang="es-CO" dirty="0"/>
          </a:p>
        </p:txBody>
      </p:sp>
    </p:spTree>
    <p:extLst>
      <p:ext uri="{BB962C8B-B14F-4D97-AF65-F5344CB8AC3E}">
        <p14:creationId xmlns:p14="http://schemas.microsoft.com/office/powerpoint/2010/main" val="2288568137"/>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sz="quarter" idx="13"/>
          </p:nvPr>
        </p:nvSpPr>
        <p:spPr>
          <a:xfrm>
            <a:off x="352426" y="548680"/>
            <a:ext cx="7680960" cy="5638760"/>
          </a:xfrm>
        </p:spPr>
        <p:txBody>
          <a:bodyPr>
            <a:normAutofit fontScale="92500"/>
          </a:bodyPr>
          <a:lstStyle/>
          <a:p>
            <a:r>
              <a:rPr lang="es-CO" dirty="0" smtClean="0"/>
              <a:t>   Información</a:t>
            </a:r>
            <a:r>
              <a:rPr lang="es-CO" dirty="0"/>
              <a:t>, mundo. elementos de protección en equipos de manera segura para investigación, etc.). ambientes de trabajo y </a:t>
            </a:r>
            <a:r>
              <a:rPr lang="es-CO" dirty="0" smtClean="0"/>
              <a:t>de Identifico </a:t>
            </a:r>
            <a:r>
              <a:rPr lang="es-CO" dirty="0"/>
              <a:t>y utilizo algunos construir modelos, maquetas y Hago un mantenimiento producción</a:t>
            </a:r>
            <a:r>
              <a:rPr lang="es-CO" dirty="0" smtClean="0"/>
              <a:t>. símbolos </a:t>
            </a:r>
            <a:r>
              <a:rPr lang="es-CO" dirty="0"/>
              <a:t>y señales Selecciono productos que prototipos. adecuado de mis </a:t>
            </a:r>
            <a:r>
              <a:rPr lang="es-CO" dirty="0" smtClean="0"/>
              <a:t>artefactos cotidianos</a:t>
            </a:r>
            <a:r>
              <a:rPr lang="es-CO" dirty="0"/>
              <a:t>, particularmente respondan a mis Utilizo e </a:t>
            </a:r>
            <a:r>
              <a:rPr lang="es-CO" dirty="0" smtClean="0"/>
              <a:t>interpreto los </a:t>
            </a:r>
            <a:r>
              <a:rPr lang="es-CO" dirty="0"/>
              <a:t>relacionados con la necesidades utilizando Utilizo apropiadamente tecnológicos. instrumentos para medir manuales, instrucciones</a:t>
            </a:r>
            <a:r>
              <a:rPr lang="es-CO" dirty="0" smtClean="0"/>
              <a:t>, seguridad </a:t>
            </a:r>
            <a:r>
              <a:rPr lang="es-CO" dirty="0"/>
              <a:t>(tránsito, criterios apropiados diferentes magnitudes físicas. Utilizo elementos de diagramas y esquemas</a:t>
            </a:r>
            <a:r>
              <a:rPr lang="es-CO" dirty="0" smtClean="0"/>
              <a:t>, basuras</a:t>
            </a:r>
            <a:r>
              <a:rPr lang="es-CO" dirty="0"/>
              <a:t>, (fecha de vencimiento, condiciones de protección y normas de para el montaje de algunos manipulación y de seguridad para la realización artefactos, dispositivos y almacenamiento, de actividades y manipulación sistemas tecnológicos. componentes, efectos de herramientas y equipos. sobre la salud y el medio Utilizo herramientas y ambiente). Interpreto el contenido de una equipos en la construcción factura de servicios públicos. de modelos, maquetas o Empleo con seguridad prototipos, aplicando artefactos y procesos Ensamblo sistemas siguiendo normas de seguridad. para mantener y instrucciones y esquemas. conservar algunos Trabajo en equipo en la productos. Utilizo instrumentos realización de proyectos tecnológicos para realizar tecnológicos y, cuando lo Describo productos mediciones e identifico hago, involucro tecnológicos mediante el uso de diferentes formas algunas fuentes de error en herramientas tecnológicas de representación tales dichas mediciones.</a:t>
            </a:r>
          </a:p>
        </p:txBody>
      </p:sp>
      <p:sp>
        <p:nvSpPr>
          <p:cNvPr id="4" name="3 Rectángulo">
            <a:hlinkClick r:id="rId2" action="ppaction://hlinksldjump"/>
          </p:cNvPr>
          <p:cNvSpPr/>
          <p:nvPr/>
        </p:nvSpPr>
        <p:spPr>
          <a:xfrm>
            <a:off x="8604448" y="6453336"/>
            <a:ext cx="539552" cy="4046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t>15</a:t>
            </a:r>
            <a:endParaRPr lang="es-CO" dirty="0"/>
          </a:p>
        </p:txBody>
      </p:sp>
    </p:spTree>
    <p:extLst>
      <p:ext uri="{BB962C8B-B14F-4D97-AF65-F5344CB8AC3E}">
        <p14:creationId xmlns:p14="http://schemas.microsoft.com/office/powerpoint/2010/main" val="2317025128"/>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sz="quarter" idx="13"/>
          </p:nvPr>
        </p:nvSpPr>
        <p:spPr>
          <a:xfrm>
            <a:off x="352426" y="260648"/>
            <a:ext cx="7680960" cy="5926792"/>
          </a:xfrm>
        </p:spPr>
        <p:txBody>
          <a:bodyPr>
            <a:normAutofit fontScale="92500" lnSpcReduction="10000"/>
          </a:bodyPr>
          <a:lstStyle/>
          <a:p>
            <a:r>
              <a:rPr lang="es-CO" dirty="0" smtClean="0"/>
              <a:t>  Como </a:t>
            </a:r>
            <a:r>
              <a:rPr lang="es-CO" dirty="0"/>
              <a:t>esquemas, dibujos Represento en gráficas de comunicación</a:t>
            </a:r>
            <a:r>
              <a:rPr lang="es-CO" dirty="0" smtClean="0"/>
              <a:t>. y </a:t>
            </a:r>
            <a:r>
              <a:rPr lang="es-CO" dirty="0"/>
              <a:t>diagramas, entre otros. bidimensionales, objetos de tres dimensiones a través de Selecciono y utilizo (</a:t>
            </a:r>
            <a:r>
              <a:rPr lang="es-CO" dirty="0" smtClean="0"/>
              <a:t>según utilizo </a:t>
            </a:r>
            <a:r>
              <a:rPr lang="es-CO" dirty="0"/>
              <a:t>herramientas los requerimientos) proyecciones y diseños a </a:t>
            </a:r>
            <a:r>
              <a:rPr lang="es-CO" dirty="0" smtClean="0"/>
              <a:t>mano manuales </a:t>
            </a:r>
            <a:r>
              <a:rPr lang="es-CO" dirty="0"/>
              <a:t>para realizar de instrumentos </a:t>
            </a:r>
            <a:r>
              <a:rPr lang="es-CO" dirty="0" smtClean="0"/>
              <a:t>tecnológicos manera </a:t>
            </a:r>
            <a:r>
              <a:rPr lang="es-CO" dirty="0"/>
              <a:t>segura procesos alzada o con la ayuda de herramientas informáticas. para medir, interpreto </a:t>
            </a:r>
            <a:r>
              <a:rPr lang="es-CO" dirty="0" smtClean="0"/>
              <a:t>y de </a:t>
            </a:r>
            <a:r>
              <a:rPr lang="es-CO" dirty="0"/>
              <a:t>medición, trazado, analizo los resultados </a:t>
            </a:r>
            <a:r>
              <a:rPr lang="es-CO" dirty="0" smtClean="0"/>
              <a:t>y corte</a:t>
            </a:r>
            <a:r>
              <a:rPr lang="es-CO" dirty="0"/>
              <a:t>, doblado y unión </a:t>
            </a:r>
            <a:r>
              <a:rPr lang="es-CO" dirty="0" smtClean="0"/>
              <a:t>de materiales </a:t>
            </a:r>
            <a:r>
              <a:rPr lang="es-CO" dirty="0"/>
              <a:t>para construir Utilizo correctamente estimo el error en </a:t>
            </a:r>
            <a:r>
              <a:rPr lang="es-CO" dirty="0" smtClean="0"/>
              <a:t>estas modelos </a:t>
            </a:r>
            <a:r>
              <a:rPr lang="es-CO" dirty="0"/>
              <a:t>y maquetas. elementos de protección medidas. cuando involucro artefactos y procesos tecnológicos en las Integro componentes y diferentes actividades que pongo en marcha sistemas realizo (por ejemplo, en informáticos personales deporte uso cascos, rodilleras, utilizando manuales e guantes, etc.). instrucciones. Selecciono fuentes y tipos de energía teniendo en cuenta, entre otros, los aspectos ambientales</a:t>
            </a:r>
          </a:p>
          <a:p>
            <a:r>
              <a:rPr lang="es-CO" dirty="0" smtClean="0"/>
              <a:t>    Solución </a:t>
            </a:r>
            <a:r>
              <a:rPr lang="es-CO" dirty="0"/>
              <a:t>de problemas Solución de Solución de problemas con Solución de problemas Solución de problemas con tecnología problemas con tecnología con tecnología con </a:t>
            </a:r>
            <a:r>
              <a:rPr lang="es-CO" dirty="0" smtClean="0"/>
              <a:t>tecnología Reconozco </a:t>
            </a:r>
            <a:r>
              <a:rPr lang="es-CO" dirty="0"/>
              <a:t>y menciono Identifico y comparo Propongo estrategias para Resuelvo problemas utilizando Resuelvo </a:t>
            </a:r>
            <a:r>
              <a:rPr lang="es-CO" dirty="0" smtClean="0"/>
              <a:t>problemas productos </a:t>
            </a:r>
            <a:r>
              <a:rPr lang="es-CO" dirty="0"/>
              <a:t>tecnológicos ventajas y desventajas en soluciones tecnológicas a conocimientos tecnológicos y tecnológicos y evalúo las que contribuyen a la </a:t>
            </a:r>
            <a:r>
              <a:rPr lang="es-CO" dirty="0" smtClean="0"/>
              <a:t> </a:t>
            </a:r>
            <a:r>
              <a:rPr lang="es-CO" dirty="0"/>
              <a:t>utilización de problemas, en diferentes teniendo en cuenta algunas soluciones teniendo </a:t>
            </a:r>
            <a:r>
              <a:rPr lang="es-CO" dirty="0" smtClean="0"/>
              <a:t>en solución </a:t>
            </a:r>
            <a:r>
              <a:rPr lang="es-CO" dirty="0"/>
              <a:t>de problemas artefactos y procesos contextos restricciones y condiciones cuenta las condiciones, de la vida cotidiana. </a:t>
            </a:r>
          </a:p>
        </p:txBody>
      </p:sp>
      <p:sp>
        <p:nvSpPr>
          <p:cNvPr id="4" name="3 Rectángulo">
            <a:hlinkClick r:id="rId2" action="ppaction://hlinksldjump"/>
          </p:cNvPr>
          <p:cNvSpPr/>
          <p:nvPr/>
        </p:nvSpPr>
        <p:spPr>
          <a:xfrm>
            <a:off x="8604448" y="6381328"/>
            <a:ext cx="539552" cy="4766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t>16</a:t>
            </a:r>
            <a:endParaRPr lang="es-CO" dirty="0"/>
          </a:p>
        </p:txBody>
      </p:sp>
    </p:spTree>
    <p:extLst>
      <p:ext uri="{BB962C8B-B14F-4D97-AF65-F5344CB8AC3E}">
        <p14:creationId xmlns:p14="http://schemas.microsoft.com/office/powerpoint/2010/main" val="2727954133"/>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sz="quarter" idx="13"/>
          </p:nvPr>
        </p:nvSpPr>
        <p:spPr>
          <a:xfrm>
            <a:off x="395536" y="404664"/>
            <a:ext cx="7680960" cy="5854784"/>
          </a:xfrm>
        </p:spPr>
        <p:txBody>
          <a:bodyPr>
            <a:normAutofit fontScale="92500" lnSpcReduction="20000"/>
          </a:bodyPr>
          <a:lstStyle/>
          <a:p>
            <a:r>
              <a:rPr lang="es-CO" dirty="0" smtClean="0"/>
              <a:t>     Tecnológicos </a:t>
            </a:r>
            <a:r>
              <a:rPr lang="es-CO" dirty="0"/>
              <a:t>en la restricciones y solución de problemas de especificaciones del la vida cotidiana. problema planteado</a:t>
            </a:r>
            <a:r>
              <a:rPr lang="es-CO" dirty="0" smtClean="0"/>
              <a:t>. Selecciono </a:t>
            </a:r>
            <a:r>
              <a:rPr lang="es-CO" dirty="0"/>
              <a:t>entre los Identifico y describo </a:t>
            </a:r>
            <a:r>
              <a:rPr lang="es-CO" dirty="0" smtClean="0"/>
              <a:t> Identifico </a:t>
            </a:r>
            <a:r>
              <a:rPr lang="es-CO" dirty="0"/>
              <a:t>y formulo problemas Identifico y formulo problemas Evalúo y selecciono </a:t>
            </a:r>
            <a:r>
              <a:rPr lang="es-CO" dirty="0" smtClean="0"/>
              <a:t>con diversos </a:t>
            </a:r>
            <a:r>
              <a:rPr lang="es-CO" dirty="0"/>
              <a:t>artefactos características, propios del entorno que son propios del entorno, argumentos, </a:t>
            </a:r>
            <a:r>
              <a:rPr lang="es-CO" dirty="0" smtClean="0"/>
              <a:t>mis disponibles </a:t>
            </a:r>
            <a:r>
              <a:rPr lang="es-CO" dirty="0"/>
              <a:t>aquellos que dificultades, deficiencias Susceptibles de ser resueltos a susceptibles de ser resueltos propuestas y decisiones </a:t>
            </a:r>
            <a:r>
              <a:rPr lang="es-CO" dirty="0" smtClean="0"/>
              <a:t>en son </a:t>
            </a:r>
            <a:r>
              <a:rPr lang="es-CO" dirty="0"/>
              <a:t>más adecuados para o riesgos asociados con el través de soluciones con soluciones basadas en la torno a un diseño</a:t>
            </a:r>
            <a:r>
              <a:rPr lang="es-CO" dirty="0" smtClean="0"/>
              <a:t>. realizar </a:t>
            </a:r>
            <a:r>
              <a:rPr lang="es-CO" dirty="0"/>
              <a:t>tareas cotidianas empleo de artefactos y tecnológicas. tecnología</a:t>
            </a:r>
            <a:r>
              <a:rPr lang="es-CO" dirty="0" smtClean="0"/>
              <a:t>. en </a:t>
            </a:r>
            <a:r>
              <a:rPr lang="es-CO" dirty="0"/>
              <a:t>el hogar y la escuela, procesos destinados a la Identifico cuál es </a:t>
            </a:r>
            <a:r>
              <a:rPr lang="es-CO" dirty="0" smtClean="0"/>
              <a:t>el teniendo </a:t>
            </a:r>
            <a:r>
              <a:rPr lang="es-CO" dirty="0"/>
              <a:t>en cuenta sus solución de problemas. Frente a una necesidad o Comparo distintas soluciones problema o necesidad </a:t>
            </a:r>
            <a:r>
              <a:rPr lang="es-CO" dirty="0" smtClean="0"/>
              <a:t>que restricciones </a:t>
            </a:r>
            <a:r>
              <a:rPr lang="es-CO" dirty="0"/>
              <a:t>y condiciones problema, selecciono una tecnológicas frente a un mismo originó el desarrollo de </a:t>
            </a:r>
            <a:r>
              <a:rPr lang="es-CO" dirty="0" smtClean="0"/>
              <a:t>una de </a:t>
            </a:r>
            <a:r>
              <a:rPr lang="es-CO" dirty="0"/>
              <a:t>utilización. Identifico y comparo alternativa Tecnológica problema según sus tecnología, artefacto o ventajas y desventajas de apropiada. Al hacerlo utilizo características, sistema tecnológico</a:t>
            </a:r>
            <a:r>
              <a:rPr lang="es-CO" dirty="0" smtClean="0"/>
              <a:t>. Detecto </a:t>
            </a:r>
            <a:r>
              <a:rPr lang="es-CO" dirty="0"/>
              <a:t>fallas simples en el distintas soluciones criterios adecuados como funcionamiento, costos </a:t>
            </a:r>
            <a:r>
              <a:rPr lang="es-CO" dirty="0" smtClean="0"/>
              <a:t>y funcionamiento </a:t>
            </a:r>
            <a:r>
              <a:rPr lang="es-CO" dirty="0"/>
              <a:t>de algunos tecnológicas sobre un eficiencia, seguridad, consumo eficiencia. Identifico las condiciones</a:t>
            </a:r>
            <a:r>
              <a:rPr lang="es-CO" dirty="0" smtClean="0"/>
              <a:t>, artefactos </a:t>
            </a:r>
            <a:r>
              <a:rPr lang="es-CO" dirty="0"/>
              <a:t>sencillos, actuó mismo problema. y costo. especificaciones </a:t>
            </a:r>
            <a:r>
              <a:rPr lang="es-CO" dirty="0" smtClean="0"/>
              <a:t>y de </a:t>
            </a:r>
            <a:r>
              <a:rPr lang="es-CO" dirty="0"/>
              <a:t>manera segura frente a Detecto fallas en sistemas restricciones de diseño</a:t>
            </a:r>
            <a:r>
              <a:rPr lang="es-CO" dirty="0" smtClean="0"/>
              <a:t>, ellos </a:t>
            </a:r>
            <a:r>
              <a:rPr lang="es-CO" dirty="0"/>
              <a:t>e informo a los Identifico fallas sencillas Detecto fallas en artefactos, tecnológicos sencillos utilizadas en una </a:t>
            </a:r>
            <a:r>
              <a:rPr lang="es-CO" dirty="0" smtClean="0"/>
              <a:t>solución adultos </a:t>
            </a:r>
            <a:r>
              <a:rPr lang="es-CO" dirty="0"/>
              <a:t>mis observaciones. en un artefacto o proceso procesos y sistemas (mediante un proceso se tecnológica y puedo y actúo en forma segura tecnológicos, siguiendo prueba y descarte) y </a:t>
            </a:r>
            <a:r>
              <a:rPr lang="es-CO" dirty="0" smtClean="0"/>
              <a:t>propongo.</a:t>
            </a:r>
            <a:endParaRPr lang="es-CO" dirty="0"/>
          </a:p>
        </p:txBody>
      </p:sp>
      <p:sp>
        <p:nvSpPr>
          <p:cNvPr id="4" name="3 Rectángulo">
            <a:hlinkClick r:id="rId2" action="ppaction://hlinksldjump"/>
          </p:cNvPr>
          <p:cNvSpPr/>
          <p:nvPr/>
        </p:nvSpPr>
        <p:spPr>
          <a:xfrm>
            <a:off x="8604448" y="6336704"/>
            <a:ext cx="539552" cy="4766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t>17</a:t>
            </a:r>
            <a:endParaRPr lang="es-CO" dirty="0"/>
          </a:p>
        </p:txBody>
      </p:sp>
    </p:spTree>
    <p:extLst>
      <p:ext uri="{BB962C8B-B14F-4D97-AF65-F5344CB8AC3E}">
        <p14:creationId xmlns:p14="http://schemas.microsoft.com/office/powerpoint/2010/main" val="2538280302"/>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sz="quarter" idx="13"/>
          </p:nvPr>
        </p:nvSpPr>
        <p:spPr>
          <a:xfrm>
            <a:off x="352426" y="404664"/>
            <a:ext cx="7680960" cy="6120680"/>
          </a:xfrm>
        </p:spPr>
        <p:txBody>
          <a:bodyPr>
            <a:normAutofit fontScale="92500" lnSpcReduction="10000"/>
          </a:bodyPr>
          <a:lstStyle/>
          <a:p>
            <a:r>
              <a:rPr lang="es-CO" dirty="0" smtClean="0"/>
              <a:t>   Indago </a:t>
            </a:r>
            <a:r>
              <a:rPr lang="es-CO" dirty="0"/>
              <a:t>cómo están frente a ellas. procedimientos de prueba y soluciones verificar su cumplimiento</a:t>
            </a:r>
            <a:r>
              <a:rPr lang="es-CO" dirty="0" smtClean="0"/>
              <a:t>. construidos </a:t>
            </a:r>
            <a:r>
              <a:rPr lang="es-CO" dirty="0"/>
              <a:t>y cómo descarte, y </a:t>
            </a:r>
            <a:r>
              <a:rPr lang="es-CO" dirty="0" smtClean="0"/>
              <a:t>propongo función. ES </a:t>
            </a:r>
            <a:r>
              <a:rPr lang="es-CO" dirty="0"/>
              <a:t>algunos Frente a un problema, estrategias de solución. Reconozco que no hay Detecto, describo </a:t>
            </a:r>
            <a:r>
              <a:rPr lang="es-CO" dirty="0" smtClean="0"/>
              <a:t>y artefactos </a:t>
            </a:r>
            <a:r>
              <a:rPr lang="es-CO" dirty="0"/>
              <a:t>de uso cotidiano. propongo varias soluciones perfectas, y que formulo hipótesis sobre soluciones posibles Identifico la influencia de pueden existir varias fallas en </a:t>
            </a:r>
            <a:r>
              <a:rPr lang="es-CO" dirty="0" smtClean="0"/>
              <a:t>sistemas. Utilizo </a:t>
            </a:r>
            <a:r>
              <a:rPr lang="es-CO" dirty="0"/>
              <a:t>diferentes indicando cómo llegué a factores ambientales, sociales, soluciones a un mismo tecnológicos </a:t>
            </a:r>
            <a:r>
              <a:rPr lang="es-CO" dirty="0" smtClean="0"/>
              <a:t>sencillos expresiones </a:t>
            </a:r>
            <a:r>
              <a:rPr lang="es-CO" dirty="0"/>
              <a:t>para describir ellas y cuáles son las culturales y económicos en la problema según los Criterios (siguiendo un proceso dela forma y el ventajas y desventajas de solución de problemas. utilizados y su ponderación. prueba y descarte) </a:t>
            </a:r>
            <a:r>
              <a:rPr lang="es-CO" dirty="0" smtClean="0"/>
              <a:t>y funcionamiento </a:t>
            </a:r>
            <a:r>
              <a:rPr lang="es-CO" dirty="0"/>
              <a:t>de algunos cada una. propongo estrategias </a:t>
            </a:r>
            <a:r>
              <a:rPr lang="es-CO" dirty="0" smtClean="0"/>
              <a:t>para artefactos</a:t>
            </a:r>
            <a:r>
              <a:rPr lang="es-CO" dirty="0"/>
              <a:t>. Adelanto procesos sencillos de Considero aspectos repararlas. Establezco relaciones de innovación en mi entorno relacionados con la seguridad, Ensamblo y desarmo Proporción entre las como solución a deficiencias ergonomía, impacto en el Propongo, analizo </a:t>
            </a:r>
            <a:r>
              <a:rPr lang="es-CO" dirty="0" smtClean="0"/>
              <a:t>y artefactos </a:t>
            </a:r>
            <a:r>
              <a:rPr lang="es-CO" dirty="0"/>
              <a:t>y dispositivos dimensiones de los detectadas en productos, medio ambiente y en la comparo </a:t>
            </a:r>
            <a:r>
              <a:rPr lang="es-CO" dirty="0" smtClean="0"/>
              <a:t>diferentes sencillos </a:t>
            </a:r>
            <a:r>
              <a:rPr lang="es-CO" dirty="0"/>
              <a:t>siguiendo artefactos y de los procesos y sistemas sociedad, en la solución de soluciones a un </a:t>
            </a:r>
            <a:r>
              <a:rPr lang="es-CO" dirty="0" smtClean="0"/>
              <a:t>mismo instrucciones </a:t>
            </a:r>
            <a:r>
              <a:rPr lang="es-CO" dirty="0"/>
              <a:t>gráfica usuarios. tecnológicos. problemas. problema, explicando su origen, ventajas y Diseño y construyo Reconozco y utilizo algunas Propongo mejoras en las dificultades. soluciones tecnológicas formas de organización del soluciones tecnológicas y utilizando maquetas o trabajo para solucionar justifico los cambios Tengo en cuenta aspectos modelos. problemas con la ayuda de la propuestos con base en la relacionados con la tecnología. </a:t>
            </a:r>
          </a:p>
        </p:txBody>
      </p:sp>
      <p:sp>
        <p:nvSpPr>
          <p:cNvPr id="4" name="3 Rectángulo">
            <a:hlinkClick r:id="rId2" action="ppaction://hlinksldjump"/>
          </p:cNvPr>
          <p:cNvSpPr/>
          <p:nvPr/>
        </p:nvSpPr>
        <p:spPr>
          <a:xfrm>
            <a:off x="8604448" y="6453336"/>
            <a:ext cx="539552" cy="4046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t>18</a:t>
            </a:r>
            <a:endParaRPr lang="es-CO" dirty="0"/>
          </a:p>
        </p:txBody>
      </p:sp>
    </p:spTree>
    <p:extLst>
      <p:ext uri="{BB962C8B-B14F-4D97-AF65-F5344CB8AC3E}">
        <p14:creationId xmlns:p14="http://schemas.microsoft.com/office/powerpoint/2010/main" val="3232797360"/>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sz="quarter" idx="13"/>
          </p:nvPr>
        </p:nvSpPr>
        <p:spPr>
          <a:xfrm>
            <a:off x="352426" y="188640"/>
            <a:ext cx="7680960" cy="5998800"/>
          </a:xfrm>
        </p:spPr>
        <p:txBody>
          <a:bodyPr/>
          <a:lstStyle/>
          <a:p>
            <a:r>
              <a:rPr lang="es-CO" dirty="0" smtClean="0"/>
              <a:t>  Experimentación</a:t>
            </a:r>
            <a:r>
              <a:rPr lang="es-CO" dirty="0"/>
              <a:t>, las antropometría, la Participo con mis evidencias y el razonamiento ergonomía, la seguridad, el compañeros en la Adapto soluciones tecnológicas lógico. medio ambiente y el definición de roles y a nuevos contextos y contexto cultural y socio- Responsabilidades en el problemas. Propongo soluciones económico al momento de desarrollo de proyectos tecnológicas en condiciones de solucionar problemas con en tecnología. Interpreto gráficos, bocetos y incertidumbre, donde parte de tecnología. planos en diferentes la información debe ser Frente a nuevos actividades. obtenida y parcialmente Optimizo soluciones problemas, formulo inferida. tecnológicas a través de analogías o adaptaciones Realizo representaciones estrategias de innovación, gráficas tridimensionales de </a:t>
            </a:r>
            <a:r>
              <a:rPr lang="es-CO" dirty="0" smtClean="0"/>
              <a:t> </a:t>
            </a:r>
            <a:r>
              <a:rPr lang="es-CO" dirty="0"/>
              <a:t>soluciones ya Diseño, construyo y pruebo investigación, desarrollo y mis ideas y diseños existentes. prototipos de artefactos y experimentación, y procesos como respuesta a argumento los criterios y la Describo con esquemas, una necesidad o problema, ponderación de los </a:t>
            </a:r>
            <a:r>
              <a:rPr lang="es-CO" dirty="0" smtClean="0"/>
              <a:t>factores.</a:t>
            </a:r>
            <a:endParaRPr lang="es-CO" dirty="0"/>
          </a:p>
        </p:txBody>
      </p:sp>
      <p:sp>
        <p:nvSpPr>
          <p:cNvPr id="5" name="4 Rectángulo">
            <a:hlinkClick r:id="rId2" action="ppaction://hlinksldjump"/>
          </p:cNvPr>
          <p:cNvSpPr/>
          <p:nvPr/>
        </p:nvSpPr>
        <p:spPr>
          <a:xfrm>
            <a:off x="8604448" y="6453336"/>
            <a:ext cx="539552" cy="4046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t>19</a:t>
            </a:r>
            <a:endParaRPr lang="es-CO" dirty="0"/>
          </a:p>
        </p:txBody>
      </p:sp>
    </p:spTree>
    <p:extLst>
      <p:ext uri="{BB962C8B-B14F-4D97-AF65-F5344CB8AC3E}">
        <p14:creationId xmlns:p14="http://schemas.microsoft.com/office/powerpoint/2010/main" val="3054561438"/>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sz="quarter" idx="13"/>
          </p:nvPr>
        </p:nvSpPr>
        <p:spPr>
          <a:xfrm>
            <a:off x="323528" y="1484784"/>
            <a:ext cx="7848872" cy="4724400"/>
          </a:xfrm>
        </p:spPr>
        <p:txBody>
          <a:bodyPr/>
          <a:lstStyle/>
          <a:p>
            <a:endParaRPr lang="es-CO" dirty="0" smtClean="0"/>
          </a:p>
          <a:p>
            <a:r>
              <a:rPr lang="es-CO" dirty="0" smtClean="0"/>
              <a:t>CONCEPTOS BASICOS:</a:t>
            </a:r>
          </a:p>
          <a:p>
            <a:pPr marL="342900" indent="-342900">
              <a:buFont typeface="+mj-lt"/>
              <a:buAutoNum type="arabicPeriod"/>
            </a:pPr>
            <a:r>
              <a:rPr lang="es-CO" dirty="0" smtClean="0">
                <a:hlinkClick r:id="rId2" action="ppaction://hlinksldjump"/>
              </a:rPr>
              <a:t>Formulación y socialización de estándares…………………………………….3</a:t>
            </a:r>
            <a:endParaRPr lang="es-CO" dirty="0" smtClean="0"/>
          </a:p>
          <a:p>
            <a:pPr marL="342900" indent="-342900">
              <a:buFont typeface="+mj-lt"/>
              <a:buAutoNum type="arabicPeriod"/>
            </a:pPr>
            <a:r>
              <a:rPr lang="es-CO" dirty="0" smtClean="0">
                <a:hlinkClick r:id="rId3" action="ppaction://hlinksldjump"/>
              </a:rPr>
              <a:t>Alfabetización en tecnología……………………………………………………….4</a:t>
            </a:r>
            <a:endParaRPr lang="es-CO" dirty="0" smtClean="0"/>
          </a:p>
          <a:p>
            <a:pPr marL="342900" indent="-342900">
              <a:buFont typeface="+mj-lt"/>
              <a:buAutoNum type="arabicPeriod"/>
            </a:pPr>
            <a:r>
              <a:rPr lang="es-CO" dirty="0" smtClean="0">
                <a:hlinkClick r:id="rId4" action="ppaction://hlinksldjump"/>
              </a:rPr>
              <a:t>Estructura general de los estándares……………………………………………5-8</a:t>
            </a:r>
            <a:endParaRPr lang="es-CO" dirty="0" smtClean="0"/>
          </a:p>
          <a:p>
            <a:pPr marL="342900" indent="-342900">
              <a:buFont typeface="+mj-lt"/>
              <a:buAutoNum type="arabicPeriod"/>
            </a:pPr>
            <a:r>
              <a:rPr lang="es-CO" dirty="0" smtClean="0">
                <a:hlinkClick r:id="rId5" action="ppaction://hlinksldjump"/>
              </a:rPr>
              <a:t>Estructura general de los estándares……………………………………………9</a:t>
            </a:r>
            <a:endParaRPr lang="es-CO" dirty="0" smtClean="0"/>
          </a:p>
          <a:p>
            <a:pPr marL="342900" indent="-342900">
              <a:buFont typeface="+mj-lt"/>
              <a:buAutoNum type="arabicPeriod"/>
            </a:pPr>
            <a:r>
              <a:rPr lang="es-CO" dirty="0" smtClean="0">
                <a:hlinkClick r:id="rId6" action="ppaction://hlinksldjump"/>
              </a:rPr>
              <a:t>Diferencias……………………………………………………………………………...10-24</a:t>
            </a:r>
            <a:endParaRPr lang="es-CO" dirty="0" smtClean="0"/>
          </a:p>
          <a:p>
            <a:pPr marL="342900" indent="-342900">
              <a:buFont typeface="+mj-lt"/>
              <a:buAutoNum type="arabicPeriod"/>
            </a:pPr>
            <a:r>
              <a:rPr lang="es-CO" dirty="0" smtClean="0">
                <a:hlinkClick r:id="rId7" action="ppaction://hlinksldjump"/>
              </a:rPr>
              <a:t>Conclusiones…………………………………………………………………………….25</a:t>
            </a:r>
            <a:endParaRPr lang="es-CO" dirty="0" smtClean="0"/>
          </a:p>
          <a:p>
            <a:endParaRPr lang="es-CO" dirty="0" smtClean="0"/>
          </a:p>
          <a:p>
            <a:pPr marL="342900" indent="-342900">
              <a:buFont typeface="+mj-lt"/>
              <a:buAutoNum type="arabicPeriod"/>
            </a:pPr>
            <a:endParaRPr lang="es-CO" dirty="0" smtClean="0"/>
          </a:p>
          <a:p>
            <a:endParaRPr lang="es-CO" dirty="0"/>
          </a:p>
        </p:txBody>
      </p:sp>
      <p:sp>
        <p:nvSpPr>
          <p:cNvPr id="3" name="2 Título"/>
          <p:cNvSpPr>
            <a:spLocks noGrp="1"/>
          </p:cNvSpPr>
          <p:nvPr>
            <p:ph type="title"/>
          </p:nvPr>
        </p:nvSpPr>
        <p:spPr/>
        <p:txBody>
          <a:bodyPr/>
          <a:lstStyle/>
          <a:p>
            <a:pPr algn="ctr"/>
            <a:r>
              <a:rPr lang="es-CO" dirty="0" smtClean="0">
                <a:solidFill>
                  <a:srgbClr val="C00000"/>
                </a:solidFill>
                <a:latin typeface="Lucida Calligraphy" pitchFamily="66" charset="0"/>
              </a:rPr>
              <a:t>CONTENIDOS</a:t>
            </a:r>
            <a:endParaRPr lang="es-CO" dirty="0">
              <a:solidFill>
                <a:srgbClr val="C00000"/>
              </a:solidFill>
              <a:latin typeface="Lucida Calligraphy" pitchFamily="66" charset="0"/>
            </a:endParaRPr>
          </a:p>
        </p:txBody>
      </p:sp>
    </p:spTree>
    <p:extLst>
      <p:ext uri="{BB962C8B-B14F-4D97-AF65-F5344CB8AC3E}">
        <p14:creationId xmlns:p14="http://schemas.microsoft.com/office/powerpoint/2010/main" val="1666448914"/>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sz="quarter" idx="13"/>
          </p:nvPr>
        </p:nvSpPr>
        <p:spPr>
          <a:xfrm>
            <a:off x="352426" y="404664"/>
            <a:ext cx="7680960" cy="5782776"/>
          </a:xfrm>
        </p:spPr>
        <p:txBody>
          <a:bodyPr/>
          <a:lstStyle/>
          <a:p>
            <a:r>
              <a:rPr lang="es-CO" dirty="0" smtClean="0"/>
              <a:t>    Dibujos </a:t>
            </a:r>
            <a:r>
              <a:rPr lang="es-CO" dirty="0"/>
              <a:t>y textos, teniendo en cuenta las utilizados</a:t>
            </a:r>
            <a:r>
              <a:rPr lang="es-CO" dirty="0" smtClean="0"/>
              <a:t>. instrucciones </a:t>
            </a:r>
            <a:r>
              <a:rPr lang="es-CO" dirty="0"/>
              <a:t>de restricciones </a:t>
            </a:r>
            <a:r>
              <a:rPr lang="es-CO" dirty="0" smtClean="0"/>
              <a:t>y ensamble </a:t>
            </a:r>
            <a:r>
              <a:rPr lang="es-CO" dirty="0"/>
              <a:t>de artefactos. especificaciones planteadas. Propongo soluciones tecnológicas </a:t>
            </a:r>
            <a:r>
              <a:rPr lang="es-CO" dirty="0" smtClean="0"/>
              <a:t>en diseño</a:t>
            </a:r>
            <a:r>
              <a:rPr lang="es-CO" dirty="0"/>
              <a:t>, construyo, adapto Explico las características de condiciones dey reparo artefactos los distintos procesos de incertidumbre</a:t>
            </a:r>
            <a:r>
              <a:rPr lang="es-CO" dirty="0" smtClean="0"/>
              <a:t>. sencillos</a:t>
            </a:r>
            <a:r>
              <a:rPr lang="es-CO" dirty="0"/>
              <a:t>, reutilizando transformación de </a:t>
            </a:r>
            <a:r>
              <a:rPr lang="es-CO" dirty="0" smtClean="0"/>
              <a:t>los materiales </a:t>
            </a:r>
            <a:r>
              <a:rPr lang="es-CO" dirty="0"/>
              <a:t>caseros para Diseño, construyo y materiales y de obtención </a:t>
            </a:r>
            <a:r>
              <a:rPr lang="es-CO" dirty="0" smtClean="0"/>
              <a:t>de satisfacer </a:t>
            </a:r>
            <a:r>
              <a:rPr lang="es-CO" dirty="0"/>
              <a:t>intereses pruebo prototipos </a:t>
            </a:r>
            <a:r>
              <a:rPr lang="es-CO" dirty="0" smtClean="0"/>
              <a:t>de personales </a:t>
            </a:r>
            <a:r>
              <a:rPr lang="es-CO" dirty="0"/>
              <a:t>las materias primas. artefactos y procesos Interpreto y represento ideas (como respuesta a sobre diseños, innovaciones o necesidades o problemas), protocolos de experimentos teniendo en cuenta las mediante el uso de registros, restricciones y textos, diagramas, figuras, planos, maquetas, modelos y especificaciones prototipos planteadas. Propongo y evalúo el uso de tecnología para mejorar la productividad en la pequeña empresa. Interpreto y represento ideas sobre diseños, innovaciones o protocolos de experimentos mediante el uso de registros, textos, diagramas, figuras, planos constructivos, maquetas, modelos y para ello (cuando sea posible) herramientas </a:t>
            </a:r>
            <a:r>
              <a:rPr lang="es-CO" dirty="0" smtClean="0"/>
              <a:t>informática.</a:t>
            </a:r>
            <a:endParaRPr lang="es-CO" dirty="0"/>
          </a:p>
        </p:txBody>
      </p:sp>
      <p:sp>
        <p:nvSpPr>
          <p:cNvPr id="4" name="3 Rectángulo">
            <a:hlinkClick r:id="rId2" action="ppaction://hlinksldjump"/>
          </p:cNvPr>
          <p:cNvSpPr/>
          <p:nvPr/>
        </p:nvSpPr>
        <p:spPr>
          <a:xfrm>
            <a:off x="8604448" y="6525344"/>
            <a:ext cx="539552" cy="3326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t>20</a:t>
            </a:r>
            <a:endParaRPr lang="es-CO" dirty="0"/>
          </a:p>
        </p:txBody>
      </p:sp>
    </p:spTree>
    <p:extLst>
      <p:ext uri="{BB962C8B-B14F-4D97-AF65-F5344CB8AC3E}">
        <p14:creationId xmlns:p14="http://schemas.microsoft.com/office/powerpoint/2010/main" val="418358714"/>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sz="quarter" idx="13"/>
          </p:nvPr>
        </p:nvSpPr>
        <p:spPr>
          <a:xfrm>
            <a:off x="352426" y="404664"/>
            <a:ext cx="7680960" cy="5782776"/>
          </a:xfrm>
        </p:spPr>
        <p:txBody>
          <a:bodyPr/>
          <a:lstStyle/>
          <a:p>
            <a:r>
              <a:rPr lang="es-CO" dirty="0" smtClean="0"/>
              <a:t>    Tecnología </a:t>
            </a:r>
            <a:r>
              <a:rPr lang="es-CO" dirty="0"/>
              <a:t>y sociedad Tecnología y sociedad Tecnología y </a:t>
            </a:r>
            <a:r>
              <a:rPr lang="es-CO" dirty="0" smtClean="0"/>
              <a:t>sociedad, Tecnología </a:t>
            </a:r>
            <a:r>
              <a:rPr lang="es-CO" dirty="0"/>
              <a:t>y sociedad Tecnología y </a:t>
            </a:r>
            <a:r>
              <a:rPr lang="es-CO" dirty="0" smtClean="0"/>
              <a:t>sociedad. Exploro </a:t>
            </a:r>
            <a:r>
              <a:rPr lang="es-CO" dirty="0"/>
              <a:t>mi entorno Identifico y menciono Relaciono la transformación de Reconozco las causas y los Reconozco </a:t>
            </a:r>
            <a:r>
              <a:rPr lang="es-CO" dirty="0" smtClean="0"/>
              <a:t>las cotidiano </a:t>
            </a:r>
            <a:r>
              <a:rPr lang="es-CO" dirty="0"/>
              <a:t>y diferencio situaciones en las que se los recursos naturales con el efectos sociales, económicos y implicaciones éticas</a:t>
            </a:r>
            <a:r>
              <a:rPr lang="es-CO" dirty="0" smtClean="0"/>
              <a:t>, elementos </a:t>
            </a:r>
            <a:r>
              <a:rPr lang="es-CO" dirty="0"/>
              <a:t>naturales de evidencian los efectos desarrollo tecnológico y su culturales de los desarrollos sociales y ambientales de impacto en el bienestar de la tecnológicos y actúo </a:t>
            </a:r>
            <a:r>
              <a:rPr lang="es-CO" dirty="0" smtClean="0"/>
              <a:t>en artefactos </a:t>
            </a:r>
            <a:r>
              <a:rPr lang="es-CO" dirty="0"/>
              <a:t>elaborados sociales y ambientales, las manifestaciones sociedad consecuencia, de manera </a:t>
            </a:r>
            <a:r>
              <a:rPr lang="es-CO" dirty="0" smtClean="0"/>
              <a:t>ética con </a:t>
            </a:r>
            <a:r>
              <a:rPr lang="es-CO" dirty="0"/>
              <a:t>la intención de producto de la utilización y responsable tecnológicas del mundo </a:t>
            </a:r>
            <a:r>
              <a:rPr lang="es-CO" dirty="0" smtClean="0"/>
              <a:t>en mejorar </a:t>
            </a:r>
            <a:r>
              <a:rPr lang="es-CO" dirty="0"/>
              <a:t>las condiciones de procesos y artefactos que vivo, y </a:t>
            </a:r>
            <a:r>
              <a:rPr lang="es-CO" dirty="0" smtClean="0"/>
              <a:t>actúo de </a:t>
            </a:r>
            <a:r>
              <a:rPr lang="es-CO" dirty="0"/>
              <a:t>vida. de la tecnología responsablemente</a:t>
            </a:r>
            <a:r>
              <a:rPr lang="es-CO" dirty="0" smtClean="0"/>
              <a:t>.</a:t>
            </a:r>
          </a:p>
          <a:p>
            <a:r>
              <a:rPr lang="es-CO" dirty="0" smtClean="0"/>
              <a:t>   Manifiesto </a:t>
            </a:r>
            <a:r>
              <a:rPr lang="es-CO" dirty="0"/>
              <a:t>interés por temas Identifico algunos bienes y servicios Analizo el costo ambiental de la Discuto sobre el impacto de </a:t>
            </a:r>
            <a:r>
              <a:rPr lang="es-CO" dirty="0" smtClean="0"/>
              <a:t>los relacionados </a:t>
            </a:r>
            <a:r>
              <a:rPr lang="es-CO" dirty="0"/>
              <a:t>con la tecnología a que ofrece mi comunidad y velo por sobreexplotación de los recursos desarrollos tecnológicos, incluida </a:t>
            </a:r>
            <a:r>
              <a:rPr lang="es-CO" dirty="0" smtClean="0"/>
              <a:t>la través </a:t>
            </a:r>
            <a:r>
              <a:rPr lang="es-CO" dirty="0"/>
              <a:t>de preguntas e intercambio de su cuidado y buen uso valorando naturales (agotamiento de las biotecnología en la medicina, </a:t>
            </a:r>
            <a:r>
              <a:rPr lang="es-CO" dirty="0" smtClean="0"/>
              <a:t>la ideas</a:t>
            </a:r>
            <a:r>
              <a:rPr lang="es-CO" dirty="0"/>
              <a:t>. sus beneficios sociales.</a:t>
            </a:r>
          </a:p>
        </p:txBody>
      </p:sp>
      <p:sp>
        <p:nvSpPr>
          <p:cNvPr id="4" name="3 Rectángulo">
            <a:hlinkClick r:id="rId2" action="ppaction://hlinksldjump"/>
          </p:cNvPr>
          <p:cNvSpPr/>
          <p:nvPr/>
        </p:nvSpPr>
        <p:spPr>
          <a:xfrm>
            <a:off x="8532440" y="6381328"/>
            <a:ext cx="611560" cy="4766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t>21</a:t>
            </a:r>
            <a:endParaRPr lang="es-CO" dirty="0"/>
          </a:p>
        </p:txBody>
      </p:sp>
    </p:spTree>
    <p:extLst>
      <p:ext uri="{BB962C8B-B14F-4D97-AF65-F5344CB8AC3E}">
        <p14:creationId xmlns:p14="http://schemas.microsoft.com/office/powerpoint/2010/main" val="2083370552"/>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sz="quarter" idx="13"/>
          </p:nvPr>
        </p:nvSpPr>
        <p:spPr>
          <a:xfrm>
            <a:off x="352426" y="404664"/>
            <a:ext cx="7680960" cy="5782776"/>
          </a:xfrm>
        </p:spPr>
        <p:txBody>
          <a:bodyPr/>
          <a:lstStyle/>
          <a:p>
            <a:r>
              <a:rPr lang="es-CO" dirty="0" smtClean="0"/>
              <a:t>   Fuentes </a:t>
            </a:r>
            <a:r>
              <a:rPr lang="es-CO" dirty="0"/>
              <a:t>de agua potable Y problema agricultura y la industria. de las basuras).Indago sobre el uso de algunos Indico la importancia de acatar las Analizo y describo factores </a:t>
            </a:r>
            <a:r>
              <a:rPr lang="es-CO" dirty="0" smtClean="0"/>
              <a:t>culturales materiales </a:t>
            </a:r>
            <a:r>
              <a:rPr lang="es-CO" dirty="0"/>
              <a:t>a través de la historia y normas para la prevención de Analizo diversos puntos de vista e y tecnológicos que inciden en </a:t>
            </a:r>
            <a:r>
              <a:rPr lang="es-CO" dirty="0" smtClean="0"/>
              <a:t>la sus </a:t>
            </a:r>
            <a:r>
              <a:rPr lang="es-CO" dirty="0"/>
              <a:t>efectos en los estilos de vida. enfermedades y accidentes y intereses relacionados con la sexualidad, el control de la natalidad, promuevo su cumplimiento. percepción de los problemas y las la prevención de enfermedades Identifico algunas consecuencias soluciones tecnológicas, y los tomo transmitidas sexualmente y </a:t>
            </a:r>
            <a:r>
              <a:rPr lang="es-CO" dirty="0" smtClean="0"/>
              <a:t>las ambientales </a:t>
            </a:r>
            <a:r>
              <a:rPr lang="es-CO" dirty="0"/>
              <a:t>y en mi salud derivada Utilizo diferentes fuentes de en cuenta en mis argumentaciones. terapias reproductivas</a:t>
            </a:r>
            <a:r>
              <a:rPr lang="es-CO" dirty="0" smtClean="0"/>
              <a:t>. del </a:t>
            </a:r>
            <a:r>
              <a:rPr lang="es-CO" dirty="0"/>
              <a:t>uso de algunos artefactos y información y medios </a:t>
            </a:r>
            <a:r>
              <a:rPr lang="es-CO" dirty="0" smtClean="0"/>
              <a:t>de productos </a:t>
            </a:r>
            <a:r>
              <a:rPr lang="es-CO" dirty="0"/>
              <a:t>tecnológicos. comunicación para sustentar mis Analizo y explico la influencia de Participo en discusiones ideas. las tecnologías de la información y relacionadas con las aplicaciones </a:t>
            </a:r>
            <a:r>
              <a:rPr lang="es-CO" dirty="0" smtClean="0"/>
              <a:t>e relato </a:t>
            </a:r>
            <a:r>
              <a:rPr lang="es-CO" dirty="0"/>
              <a:t>cómo mis acciones sobre el la comunicación en los cambios innovaciones tecnológicas sobre </a:t>
            </a:r>
            <a:r>
              <a:rPr lang="es-CO" dirty="0" smtClean="0"/>
              <a:t>la medio </a:t>
            </a:r>
            <a:r>
              <a:rPr lang="es-CO" dirty="0"/>
              <a:t>ambiente afectan a otros y las Asocio costumbres culturales con culturales,, así como los intereses salud; tomo postura y argumento </a:t>
            </a:r>
            <a:r>
              <a:rPr lang="es-CO" dirty="0" smtClean="0"/>
              <a:t>mis de </a:t>
            </a:r>
            <a:r>
              <a:rPr lang="es-CO" dirty="0"/>
              <a:t>los demás me afectan. características del entorno y con el de grupos socialicen la producción e intervenciones. uso de diversos artefactos. </a:t>
            </a:r>
          </a:p>
        </p:txBody>
      </p:sp>
      <p:sp>
        <p:nvSpPr>
          <p:cNvPr id="4" name="3 Rectángulo">
            <a:hlinkClick r:id="rId2" action="ppaction://hlinksldjump"/>
          </p:cNvPr>
          <p:cNvSpPr/>
          <p:nvPr/>
        </p:nvSpPr>
        <p:spPr>
          <a:xfrm>
            <a:off x="8460432" y="6309320"/>
            <a:ext cx="683568" cy="5486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t>22</a:t>
            </a:r>
            <a:endParaRPr lang="es-CO" dirty="0"/>
          </a:p>
        </p:txBody>
      </p:sp>
    </p:spTree>
    <p:extLst>
      <p:ext uri="{BB962C8B-B14F-4D97-AF65-F5344CB8AC3E}">
        <p14:creationId xmlns:p14="http://schemas.microsoft.com/office/powerpoint/2010/main" val="1441612925"/>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sz="quarter" idx="13"/>
          </p:nvPr>
        </p:nvSpPr>
        <p:spPr>
          <a:xfrm>
            <a:off x="352426" y="476672"/>
            <a:ext cx="7680960" cy="5710768"/>
          </a:xfrm>
        </p:spPr>
        <p:txBody>
          <a:bodyPr>
            <a:normAutofit lnSpcReduction="10000"/>
          </a:bodyPr>
          <a:lstStyle/>
          <a:p>
            <a:r>
              <a:rPr lang="es-CO" dirty="0" smtClean="0"/>
              <a:t>   Innovación </a:t>
            </a:r>
            <a:r>
              <a:rPr lang="es-CO" dirty="0"/>
              <a:t>tecnológica. Identifico materiales caseros y Evalúo los procesos productivos departes de artefactos en desuso para Identifico instituciones y autoridad Mantengo una actitud analítica y diversos artefactos y </a:t>
            </a:r>
            <a:r>
              <a:rPr lang="es-CO" dirty="0" smtClean="0"/>
              <a:t>sistemas construir </a:t>
            </a:r>
            <a:r>
              <a:rPr lang="es-CO" dirty="0"/>
              <a:t>objetos que me ayudan a des a las que puedo acudir para crítica con relación al uso de tecnológicos, teniendo en cuenta </a:t>
            </a:r>
            <a:r>
              <a:rPr lang="es-CO" dirty="0" smtClean="0"/>
              <a:t>sus satisfacer </a:t>
            </a:r>
            <a:r>
              <a:rPr lang="es-CO" dirty="0"/>
              <a:t>mis necesidades y a solicitar la protección de los bienes productos contaminantes (pilas, efectos sobre el medio ambiente y </a:t>
            </a:r>
            <a:r>
              <a:rPr lang="es-CO" dirty="0" smtClean="0"/>
              <a:t>las contribuir </a:t>
            </a:r>
            <a:r>
              <a:rPr lang="es-CO" dirty="0"/>
              <a:t>con la preservación del y servicios de mi comunidad. plástico, etc.) y su disposición final. comunidades implicadas</a:t>
            </a:r>
            <a:r>
              <a:rPr lang="es-CO" dirty="0" smtClean="0"/>
              <a:t>. medio </a:t>
            </a:r>
            <a:r>
              <a:rPr lang="es-CO" dirty="0"/>
              <a:t>ambiente. Participo en discusiones que Explico con ejemplos, el impacto Analizo el potencial de los </a:t>
            </a:r>
            <a:r>
              <a:rPr lang="es-CO" dirty="0" smtClean="0"/>
              <a:t>recursos Participo </a:t>
            </a:r>
            <a:r>
              <a:rPr lang="es-CO" dirty="0"/>
              <a:t>en equipos de trabajo para involucran predicciones sobre los que producen en el medio ambiente naturales y de los nuevos </a:t>
            </a:r>
            <a:r>
              <a:rPr lang="es-CO" dirty="0" smtClean="0"/>
              <a:t>materiales desarrollar </a:t>
            </a:r>
            <a:r>
              <a:rPr lang="es-CO" dirty="0"/>
              <a:t>y probar proyectos que posibles efectos relacionados con el algunos tipos y fuentes de energía y utilizados en la </a:t>
            </a:r>
            <a:r>
              <a:rPr lang="es-CO" dirty="0" smtClean="0"/>
              <a:t>producción involucran </a:t>
            </a:r>
            <a:r>
              <a:rPr lang="es-CO" dirty="0"/>
              <a:t>algunos componentes uso o no de artefactos, procesos </a:t>
            </a:r>
            <a:r>
              <a:rPr lang="es-CO" dirty="0" smtClean="0"/>
              <a:t>y tecnológicos </a:t>
            </a:r>
            <a:r>
              <a:rPr lang="es-CO" dirty="0"/>
              <a:t>propongo alternativas. tecnológica en diferentes contextos. productos tecnológicos en mi entorno y argumento mis Analizo la importancia y el papel Analizo proyectos tecnológicos en planteamientos (energía, que juegan las patentes y los desarrollo y debato en mi comunidad, agricultura, antibióticos, etc.). derechos de autor en el desarrollo el impacto de su posible tecnológico. implementación. Ejerzo mi papel de ciudadano Identifico e indago sobre los Me involucro en </a:t>
            </a:r>
            <a:r>
              <a:rPr lang="es-CO" dirty="0" smtClean="0"/>
              <a:t>proyectos.</a:t>
            </a:r>
            <a:endParaRPr lang="es-CO" dirty="0"/>
          </a:p>
        </p:txBody>
      </p:sp>
      <p:sp>
        <p:nvSpPr>
          <p:cNvPr id="4" name="3 Rectángulo">
            <a:hlinkClick r:id="rId2" action="ppaction://hlinksldjump"/>
          </p:cNvPr>
          <p:cNvSpPr/>
          <p:nvPr/>
        </p:nvSpPr>
        <p:spPr>
          <a:xfrm>
            <a:off x="8460432" y="6453336"/>
            <a:ext cx="683568" cy="4046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t>23</a:t>
            </a:r>
            <a:endParaRPr lang="es-CO" dirty="0"/>
          </a:p>
        </p:txBody>
      </p:sp>
    </p:spTree>
    <p:extLst>
      <p:ext uri="{BB962C8B-B14F-4D97-AF65-F5344CB8AC3E}">
        <p14:creationId xmlns:p14="http://schemas.microsoft.com/office/powerpoint/2010/main" val="1084077490"/>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sz="quarter" idx="13"/>
          </p:nvPr>
        </p:nvSpPr>
        <p:spPr>
          <a:xfrm>
            <a:off x="352426" y="476672"/>
            <a:ext cx="7680960" cy="5710768"/>
          </a:xfrm>
        </p:spPr>
        <p:txBody>
          <a:bodyPr>
            <a:normAutofit lnSpcReduction="10000"/>
          </a:bodyPr>
          <a:lstStyle/>
          <a:p>
            <a:r>
              <a:rPr lang="es-CO" dirty="0" smtClean="0"/>
              <a:t>    Tecnológicos </a:t>
            </a:r>
            <a:r>
              <a:rPr lang="es-CO" dirty="0"/>
              <a:t>relacionados con el responsable con el uso adecuado de problemas que afectan </a:t>
            </a:r>
            <a:r>
              <a:rPr lang="es-CO" dirty="0" smtClean="0"/>
              <a:t>directamente buen </a:t>
            </a:r>
            <a:r>
              <a:rPr lang="es-CO" dirty="0"/>
              <a:t>uso de los recursos naturales los sistemas tecnológicos a mi comunidad, como </a:t>
            </a:r>
            <a:r>
              <a:rPr lang="es-CO" dirty="0" smtClean="0"/>
              <a:t>consecuencia y </a:t>
            </a:r>
            <a:r>
              <a:rPr lang="es-CO" dirty="0"/>
              <a:t>la adecuada disposición de los (transporte, ahorro de energía, de la implementación o el retiro </a:t>
            </a:r>
            <a:r>
              <a:rPr lang="es-CO" dirty="0" smtClean="0"/>
              <a:t>de residuos </a:t>
            </a:r>
            <a:r>
              <a:rPr lang="es-CO" dirty="0"/>
              <a:t>del entorno en el que vivo. etc.). bienes y servicios tecnológicos</a:t>
            </a:r>
            <a:r>
              <a:rPr lang="es-CO" dirty="0" smtClean="0"/>
              <a:t>. Diferencio </a:t>
            </a:r>
            <a:r>
              <a:rPr lang="es-CO" dirty="0"/>
              <a:t>los intereses del que Utilizo responsablemente Propongo acciones encaminadas </a:t>
            </a:r>
            <a:r>
              <a:rPr lang="es-CO" dirty="0" smtClean="0"/>
              <a:t>a fabrica, </a:t>
            </a:r>
            <a:r>
              <a:rPr lang="es-CO" dirty="0"/>
              <a:t>vende o compra un productos tecnológicos, valorando buscar soluciones sostenibles </a:t>
            </a:r>
            <a:r>
              <a:rPr lang="es-CO" dirty="0" smtClean="0"/>
              <a:t>dentro producto</a:t>
            </a:r>
            <a:r>
              <a:rPr lang="es-CO" dirty="0"/>
              <a:t>, bien o servicio y me su pertinencia, calidad y efectos un contexto participativo</a:t>
            </a:r>
            <a:r>
              <a:rPr lang="es-CO" dirty="0" smtClean="0"/>
              <a:t>. intereso </a:t>
            </a:r>
            <a:r>
              <a:rPr lang="es-CO" dirty="0"/>
              <a:t>por obtener garantía de potenciales sobre mi salud y </a:t>
            </a:r>
            <a:r>
              <a:rPr lang="es-CO" dirty="0" smtClean="0"/>
              <a:t>el calidad </a:t>
            </a:r>
            <a:r>
              <a:rPr lang="es-CO" dirty="0"/>
              <a:t>medio ambiente. Tomo decisiones relacionadas con las implicaciones sociales y ambientales Explico el ciclo de vida de algunos de la tecnología y comunico los productos tecnológicos y evalúo las criterios básicos que utilicé o las consecuencias de su prolongación. razones que me condujeron a tomarlas. Diseño y desarrollo estrategias de trabajo en equipo que contribuyan a la protección de mis derechos y los de mi comunidad. (Campañas de promoción y divulgación de derechos humanos, de la juventud). Evalúo las implicaciones para la sociedad de la protección a la propiedad intelectual en temas como desarrollo y utilización de la tecnología. Identifico necesidades y potencialidades del país para lograr su desarrollo científico y </a:t>
            </a:r>
            <a:r>
              <a:rPr lang="es-CO" dirty="0" smtClean="0"/>
              <a:t>tecnológico.</a:t>
            </a:r>
            <a:endParaRPr lang="es-CO" dirty="0"/>
          </a:p>
        </p:txBody>
      </p:sp>
      <p:sp>
        <p:nvSpPr>
          <p:cNvPr id="4" name="3 Rectángulo">
            <a:hlinkClick r:id="rId2" action="ppaction://hlinksldjump"/>
          </p:cNvPr>
          <p:cNvSpPr/>
          <p:nvPr/>
        </p:nvSpPr>
        <p:spPr>
          <a:xfrm>
            <a:off x="8460432" y="6381328"/>
            <a:ext cx="683568" cy="4766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t>24</a:t>
            </a:r>
            <a:endParaRPr lang="es-CO" dirty="0"/>
          </a:p>
        </p:txBody>
      </p:sp>
    </p:spTree>
    <p:extLst>
      <p:ext uri="{BB962C8B-B14F-4D97-AF65-F5344CB8AC3E}">
        <p14:creationId xmlns:p14="http://schemas.microsoft.com/office/powerpoint/2010/main" val="3386597588"/>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sz="quarter" idx="13"/>
          </p:nvPr>
        </p:nvSpPr>
        <p:spPr/>
        <p:txBody>
          <a:bodyPr/>
          <a:lstStyle/>
          <a:p>
            <a:endParaRPr lang="es-CO" dirty="0" smtClean="0"/>
          </a:p>
          <a:p>
            <a:pPr marL="342900" indent="-342900">
              <a:buFont typeface="+mj-lt"/>
              <a:buAutoNum type="arabicPeriod"/>
            </a:pPr>
            <a:r>
              <a:rPr lang="es-CO" dirty="0" smtClean="0"/>
              <a:t>  </a:t>
            </a:r>
            <a:r>
              <a:rPr lang="es-CO" dirty="0"/>
              <a:t>La tecnología es muy importante para la sociedad ya que aporta al crecimiento en el manejo del arte.</a:t>
            </a:r>
          </a:p>
          <a:p>
            <a:pPr marL="342900" indent="-342900">
              <a:buFont typeface="+mj-lt"/>
              <a:buAutoNum type="arabicPeriod"/>
            </a:pPr>
            <a:r>
              <a:rPr lang="es-CO" dirty="0" smtClean="0"/>
              <a:t>  </a:t>
            </a:r>
            <a:r>
              <a:rPr lang="es-CO" dirty="0"/>
              <a:t>La tecnología es importante porque aporta a la naturaleza en su evolución.</a:t>
            </a:r>
          </a:p>
          <a:p>
            <a:pPr marL="342900" indent="-342900">
              <a:buFont typeface="+mj-lt"/>
              <a:buAutoNum type="arabicPeriod"/>
            </a:pPr>
            <a:r>
              <a:rPr lang="es-CO" dirty="0" smtClean="0"/>
              <a:t>  </a:t>
            </a:r>
            <a:r>
              <a:rPr lang="es-CO" dirty="0"/>
              <a:t>Es necesario que la tecnología esté en nosotros porque nos apoya y nos ayuda a tener una vida mas fácil.</a:t>
            </a:r>
          </a:p>
          <a:p>
            <a:pPr marL="342900" indent="-342900">
              <a:buFont typeface="+mj-lt"/>
              <a:buAutoNum type="arabicPeriod"/>
            </a:pPr>
            <a:endParaRPr lang="es-CO" dirty="0"/>
          </a:p>
        </p:txBody>
      </p:sp>
      <p:sp>
        <p:nvSpPr>
          <p:cNvPr id="3" name="2 Título"/>
          <p:cNvSpPr>
            <a:spLocks noGrp="1"/>
          </p:cNvSpPr>
          <p:nvPr>
            <p:ph type="title"/>
          </p:nvPr>
        </p:nvSpPr>
        <p:spPr/>
        <p:txBody>
          <a:bodyPr/>
          <a:lstStyle/>
          <a:p>
            <a:pPr algn="ctr"/>
            <a:r>
              <a:rPr lang="es-CO" dirty="0" smtClean="0">
                <a:solidFill>
                  <a:srgbClr val="C00000"/>
                </a:solidFill>
                <a:latin typeface="Lucida Calligraphy" pitchFamily="66" charset="0"/>
                <a:hlinkClick r:id="rId2" action="ppaction://hlinksldjump"/>
              </a:rPr>
              <a:t>CONCLUCIONES</a:t>
            </a:r>
            <a:endParaRPr lang="es-CO" dirty="0">
              <a:solidFill>
                <a:srgbClr val="C00000"/>
              </a:solidFill>
              <a:latin typeface="Lucida Calligraphy" pitchFamily="66" charset="0"/>
            </a:endParaRPr>
          </a:p>
        </p:txBody>
      </p:sp>
      <p:sp>
        <p:nvSpPr>
          <p:cNvPr id="4" name="3 Rectángulo">
            <a:hlinkClick r:id="rId3" action="ppaction://hlinksldjump"/>
          </p:cNvPr>
          <p:cNvSpPr/>
          <p:nvPr/>
        </p:nvSpPr>
        <p:spPr>
          <a:xfrm>
            <a:off x="8460432" y="6453336"/>
            <a:ext cx="683568" cy="4046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t>25</a:t>
            </a:r>
            <a:endParaRPr lang="es-CO" dirty="0"/>
          </a:p>
        </p:txBody>
      </p:sp>
    </p:spTree>
    <p:extLst>
      <p:ext uri="{BB962C8B-B14F-4D97-AF65-F5344CB8AC3E}">
        <p14:creationId xmlns:p14="http://schemas.microsoft.com/office/powerpoint/2010/main" val="3074636244"/>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sz="quarter" idx="13"/>
          </p:nvPr>
        </p:nvSpPr>
        <p:spPr>
          <a:xfrm>
            <a:off x="4860032" y="4581128"/>
            <a:ext cx="3960440" cy="2830448"/>
          </a:xfrm>
        </p:spPr>
        <p:txBody>
          <a:bodyPr/>
          <a:lstStyle/>
          <a:p>
            <a:pPr algn="ctr"/>
            <a:r>
              <a:rPr lang="es-CO" dirty="0" smtClean="0">
                <a:solidFill>
                  <a:srgbClr val="C00000"/>
                </a:solidFill>
                <a:latin typeface="Lucida Calligraphy" pitchFamily="66" charset="0"/>
              </a:rPr>
              <a:t>DIEGO ALBERTO GALLO J.</a:t>
            </a:r>
          </a:p>
          <a:p>
            <a:pPr algn="ctr"/>
            <a:r>
              <a:rPr lang="es-CO" dirty="0" smtClean="0">
                <a:solidFill>
                  <a:srgbClr val="C00000"/>
                </a:solidFill>
                <a:latin typeface="Lucida Calligraphy" pitchFamily="66" charset="0"/>
              </a:rPr>
              <a:t>PEDRO PABLO GALLO J.</a:t>
            </a:r>
          </a:p>
          <a:p>
            <a:pPr algn="ctr"/>
            <a:r>
              <a:rPr lang="es-CO" dirty="0" smtClean="0">
                <a:solidFill>
                  <a:srgbClr val="C00000"/>
                </a:solidFill>
                <a:latin typeface="Lucida Calligraphy" pitchFamily="66" charset="0"/>
              </a:rPr>
              <a:t>9:A</a:t>
            </a:r>
            <a:endParaRPr lang="es-CO" dirty="0">
              <a:solidFill>
                <a:srgbClr val="C00000"/>
              </a:solidFill>
              <a:latin typeface="Lucida Calligraphy" pitchFamily="66" charset="0"/>
            </a:endParaRPr>
          </a:p>
        </p:txBody>
      </p:sp>
      <p:sp>
        <p:nvSpPr>
          <p:cNvPr id="3" name="2 Título"/>
          <p:cNvSpPr>
            <a:spLocks noGrp="1"/>
          </p:cNvSpPr>
          <p:nvPr>
            <p:ph type="title"/>
          </p:nvPr>
        </p:nvSpPr>
        <p:spPr>
          <a:xfrm>
            <a:off x="971600" y="2420888"/>
            <a:ext cx="7680960" cy="1066800"/>
          </a:xfrm>
        </p:spPr>
        <p:txBody>
          <a:bodyPr>
            <a:noAutofit/>
          </a:bodyPr>
          <a:lstStyle/>
          <a:p>
            <a:pPr algn="ctr"/>
            <a:r>
              <a:rPr lang="es-CO" sz="6600" dirty="0" smtClean="0">
                <a:solidFill>
                  <a:srgbClr val="FFFF00"/>
                </a:solidFill>
                <a:latin typeface="Lucida Calligraphy" pitchFamily="66" charset="0"/>
              </a:rPr>
              <a:t>GRACIAS</a:t>
            </a:r>
            <a:endParaRPr lang="es-CO" sz="6600" dirty="0">
              <a:solidFill>
                <a:srgbClr val="FFFF00"/>
              </a:solidFill>
              <a:latin typeface="Lucida Calligraphy" pitchFamily="66" charset="0"/>
            </a:endParaRPr>
          </a:p>
        </p:txBody>
      </p:sp>
      <p:sp>
        <p:nvSpPr>
          <p:cNvPr id="6" name="5 Rectángulo"/>
          <p:cNvSpPr/>
          <p:nvPr/>
        </p:nvSpPr>
        <p:spPr>
          <a:xfrm>
            <a:off x="5411624" y="3981385"/>
            <a:ext cx="2792214" cy="369332"/>
          </a:xfrm>
          <a:prstGeom prst="rect">
            <a:avLst/>
          </a:prstGeom>
        </p:spPr>
        <p:txBody>
          <a:bodyPr wrap="square">
            <a:spAutoFit/>
          </a:bodyPr>
          <a:lstStyle/>
          <a:p>
            <a:pPr lvl="0"/>
            <a:r>
              <a:rPr lang="es-CO" dirty="0">
                <a:solidFill>
                  <a:srgbClr val="FFFFFF"/>
                </a:solidFill>
                <a:latin typeface="Lucida Calligraphy" pitchFamily="66" charset="0"/>
              </a:rPr>
              <a:t>PRESENTADO POR</a:t>
            </a:r>
            <a:endParaRPr lang="es-CO" dirty="0">
              <a:solidFill>
                <a:srgbClr val="FFFFFF"/>
              </a:solidFill>
              <a:latin typeface="Lucida Calligraphy" pitchFamily="66" charset="0"/>
            </a:endParaRPr>
          </a:p>
        </p:txBody>
      </p:sp>
      <p:sp>
        <p:nvSpPr>
          <p:cNvPr id="7" name="6 CuadroTexto"/>
          <p:cNvSpPr txBox="1"/>
          <p:nvPr/>
        </p:nvSpPr>
        <p:spPr>
          <a:xfrm>
            <a:off x="107504" y="4643263"/>
            <a:ext cx="3816424" cy="307777"/>
          </a:xfrm>
          <a:prstGeom prst="rect">
            <a:avLst/>
          </a:prstGeom>
          <a:noFill/>
        </p:spPr>
        <p:txBody>
          <a:bodyPr wrap="square" rtlCol="0">
            <a:spAutoFit/>
          </a:bodyPr>
          <a:lstStyle/>
          <a:p>
            <a:r>
              <a:rPr lang="es-CO" sz="1400" dirty="0" smtClean="0">
                <a:solidFill>
                  <a:srgbClr val="FFFF00"/>
                </a:solidFill>
                <a:latin typeface="Lucida Calligraphy" pitchFamily="66" charset="0"/>
              </a:rPr>
              <a:t>Portafolio0113 SIEMPRE CONTIGO</a:t>
            </a:r>
            <a:endParaRPr lang="es-CO" sz="1400" dirty="0">
              <a:solidFill>
                <a:srgbClr val="FFFF00"/>
              </a:solidFill>
              <a:latin typeface="Lucida Calligraphy" pitchFamily="66" charset="0"/>
            </a:endParaRPr>
          </a:p>
        </p:txBody>
      </p:sp>
      <p:pic>
        <p:nvPicPr>
          <p:cNvPr id="2050" name="Picture 2">
            <a:hlinkClick r:id="rId2" action="ppaction://hlinksldjump"/>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99592" y="5157192"/>
            <a:ext cx="1944216" cy="1458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494259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sz="quarter" idx="13"/>
          </p:nvPr>
        </p:nvSpPr>
        <p:spPr>
          <a:xfrm>
            <a:off x="352426" y="1772816"/>
            <a:ext cx="7680960" cy="4414624"/>
          </a:xfrm>
        </p:spPr>
        <p:txBody>
          <a:bodyPr>
            <a:normAutofit/>
          </a:bodyPr>
          <a:lstStyle/>
          <a:p>
            <a:r>
              <a:rPr lang="es-CO" sz="2000" dirty="0" smtClean="0"/>
              <a:t>  Propuesta </a:t>
            </a:r>
            <a:r>
              <a:rPr lang="es-CO" sz="2000" dirty="0"/>
              <a:t>liderada por el ministerio de educación nacional (MEN) con el fin de desarrollar un proceso educativo en tecnología e informática bajo unos estándares de competencias que se constituyen en un elemento importante e indispensable en la educación básica y media, atendiendo a las tendencias y prospectivas nacionales e </a:t>
            </a:r>
            <a:r>
              <a:rPr lang="es-CO" sz="2000" dirty="0" smtClean="0"/>
              <a:t>internacionales.</a:t>
            </a:r>
            <a:endParaRPr lang="es-CO" sz="2000" dirty="0"/>
          </a:p>
        </p:txBody>
      </p:sp>
      <p:sp>
        <p:nvSpPr>
          <p:cNvPr id="3" name="2 Título"/>
          <p:cNvSpPr>
            <a:spLocks noGrp="1"/>
          </p:cNvSpPr>
          <p:nvPr>
            <p:ph type="title"/>
          </p:nvPr>
        </p:nvSpPr>
        <p:spPr/>
        <p:txBody>
          <a:bodyPr>
            <a:normAutofit/>
          </a:bodyPr>
          <a:lstStyle/>
          <a:p>
            <a:pPr algn="ctr"/>
            <a:r>
              <a:rPr lang="es-CO" sz="2400" dirty="0" smtClean="0">
                <a:solidFill>
                  <a:srgbClr val="C00000"/>
                </a:solidFill>
                <a:latin typeface="Lucida Calligraphy" pitchFamily="66" charset="0"/>
                <a:hlinkClick r:id="rId2" action="ppaction://hlinksldjump"/>
              </a:rPr>
              <a:t>FORMULACION Y SOCIALIZACION DE ESTANDARES</a:t>
            </a:r>
            <a:endParaRPr lang="es-CO" sz="2400" dirty="0">
              <a:solidFill>
                <a:srgbClr val="C00000"/>
              </a:solidFill>
              <a:latin typeface="Lucida Calligraphy" pitchFamily="66" charset="0"/>
            </a:endParaRPr>
          </a:p>
        </p:txBody>
      </p:sp>
      <p:sp>
        <p:nvSpPr>
          <p:cNvPr id="4" name="3 Rectángulo">
            <a:hlinkClick r:id="rId3" action="ppaction://hlinksldjump"/>
          </p:cNvPr>
          <p:cNvSpPr/>
          <p:nvPr/>
        </p:nvSpPr>
        <p:spPr>
          <a:xfrm>
            <a:off x="8676456" y="6381328"/>
            <a:ext cx="467544" cy="4766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t>3</a:t>
            </a:r>
            <a:endParaRPr lang="es-CO" dirty="0"/>
          </a:p>
        </p:txBody>
      </p:sp>
    </p:spTree>
    <p:extLst>
      <p:ext uri="{BB962C8B-B14F-4D97-AF65-F5344CB8AC3E}">
        <p14:creationId xmlns:p14="http://schemas.microsoft.com/office/powerpoint/2010/main" val="1422244859"/>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sz="quarter" idx="13"/>
          </p:nvPr>
        </p:nvSpPr>
        <p:spPr>
          <a:xfrm>
            <a:off x="352426" y="1916832"/>
            <a:ext cx="7680960" cy="4270608"/>
          </a:xfrm>
        </p:spPr>
        <p:txBody>
          <a:bodyPr>
            <a:normAutofit/>
          </a:bodyPr>
          <a:lstStyle/>
          <a:p>
            <a:r>
              <a:rPr lang="es-CO" sz="2000" dirty="0" smtClean="0"/>
              <a:t>   Proceso </a:t>
            </a:r>
            <a:r>
              <a:rPr lang="es-CO" sz="2000" dirty="0"/>
              <a:t>mediante el cual se intenta desarrollar la capacidad de aplicar conceptos científicos y tecnológicos a la vida, trabajo y cultura de una determinada sociedad, atendiendo al contexto donde se encuentre el individuo.</a:t>
            </a:r>
          </a:p>
          <a:p>
            <a:r>
              <a:rPr lang="es-CO" sz="2000" dirty="0" smtClean="0"/>
              <a:t>   En </a:t>
            </a:r>
            <a:r>
              <a:rPr lang="es-CO" sz="2000" dirty="0"/>
              <a:t>este contexto se busca de cierta forma asimilar, comprender y transformar todos los mecanismos y posibilidades que brinda la tecnología en pro de un desempeño social y productivo.</a:t>
            </a:r>
          </a:p>
        </p:txBody>
      </p:sp>
      <p:sp>
        <p:nvSpPr>
          <p:cNvPr id="3" name="2 Título"/>
          <p:cNvSpPr>
            <a:spLocks noGrp="1"/>
          </p:cNvSpPr>
          <p:nvPr>
            <p:ph type="title"/>
          </p:nvPr>
        </p:nvSpPr>
        <p:spPr/>
        <p:txBody>
          <a:bodyPr>
            <a:normAutofit/>
          </a:bodyPr>
          <a:lstStyle/>
          <a:p>
            <a:pPr algn="ctr"/>
            <a:r>
              <a:rPr lang="es-CO" sz="3200" dirty="0">
                <a:solidFill>
                  <a:srgbClr val="C00000"/>
                </a:solidFill>
                <a:latin typeface="Lucida Calligraphy" pitchFamily="66" charset="0"/>
                <a:hlinkClick r:id="rId2" action="ppaction://hlinksldjump"/>
              </a:rPr>
              <a:t>ALFABETIZACION EN TECNOLOGIA</a:t>
            </a:r>
            <a:endParaRPr lang="es-CO" sz="3200" dirty="0">
              <a:solidFill>
                <a:srgbClr val="C00000"/>
              </a:solidFill>
              <a:latin typeface="Lucida Calligraphy" pitchFamily="66" charset="0"/>
            </a:endParaRPr>
          </a:p>
        </p:txBody>
      </p:sp>
      <p:sp>
        <p:nvSpPr>
          <p:cNvPr id="4" name="3 Rectángulo">
            <a:hlinkClick r:id="rId3" action="ppaction://hlinksldjump"/>
          </p:cNvPr>
          <p:cNvSpPr/>
          <p:nvPr/>
        </p:nvSpPr>
        <p:spPr>
          <a:xfrm>
            <a:off x="8676456" y="6381328"/>
            <a:ext cx="467544" cy="4766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t>4</a:t>
            </a:r>
            <a:endParaRPr lang="es-CO" dirty="0"/>
          </a:p>
        </p:txBody>
      </p:sp>
    </p:spTree>
    <p:extLst>
      <p:ext uri="{BB962C8B-B14F-4D97-AF65-F5344CB8AC3E}">
        <p14:creationId xmlns:p14="http://schemas.microsoft.com/office/powerpoint/2010/main" val="480740941"/>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sz="quarter" idx="13"/>
          </p:nvPr>
        </p:nvSpPr>
        <p:spPr/>
        <p:txBody>
          <a:bodyPr/>
          <a:lstStyle/>
          <a:p>
            <a:r>
              <a:rPr lang="es-CO" sz="2000" dirty="0" smtClean="0"/>
              <a:t>   Grados 1 a 3 naturaleza de la tecnología. apropiación y uso de la tecnología. solución de problemas con tecnología. Tecnología y sociedad. estándar identifico y describo la importancia de algunos artefactos en el desarrollo de actividades cotidianas de mi entorno y el de mis antepasados. Estándar identifico algunos artefactos, productos y procesos de mi entorno cotidiano, explico algunos aspectos de su funcionamiento y los utilizo en forma segura y apropiada. Estándar identifico productos tecnológicos, en particular artefactos, para solucionar problemas de la vida cotidiana. Estándar exploro mi entorno cotidiano y reconozco la presencia de elementos naturales y de artefactos elaborados con la intención de mejorar las condiciones de vida</a:t>
            </a:r>
            <a:r>
              <a:rPr lang="es-CO" dirty="0" smtClean="0"/>
              <a:t>.</a:t>
            </a:r>
            <a:endParaRPr lang="es-CO" dirty="0"/>
          </a:p>
        </p:txBody>
      </p:sp>
      <p:sp>
        <p:nvSpPr>
          <p:cNvPr id="3" name="2 Título"/>
          <p:cNvSpPr>
            <a:spLocks noGrp="1"/>
          </p:cNvSpPr>
          <p:nvPr>
            <p:ph type="title"/>
          </p:nvPr>
        </p:nvSpPr>
        <p:spPr/>
        <p:txBody>
          <a:bodyPr>
            <a:normAutofit/>
          </a:bodyPr>
          <a:lstStyle/>
          <a:p>
            <a:pPr algn="ctr"/>
            <a:r>
              <a:rPr lang="es-CO" sz="3200" dirty="0" smtClean="0">
                <a:solidFill>
                  <a:srgbClr val="C00000"/>
                </a:solidFill>
                <a:latin typeface="Lucida Calligraphy" pitchFamily="66" charset="0"/>
                <a:hlinkClick r:id="rId2" action="ppaction://hlinksldjump"/>
              </a:rPr>
              <a:t>ESTRUCTURA GENERAL DE LOS ESTANDARES</a:t>
            </a:r>
            <a:endParaRPr lang="es-CO" sz="3200" dirty="0">
              <a:solidFill>
                <a:srgbClr val="C00000"/>
              </a:solidFill>
              <a:latin typeface="Lucida Calligraphy" pitchFamily="66" charset="0"/>
            </a:endParaRPr>
          </a:p>
        </p:txBody>
      </p:sp>
      <p:sp>
        <p:nvSpPr>
          <p:cNvPr id="4" name="3 Rectángulo">
            <a:hlinkClick r:id="rId3" action="ppaction://hlinksldjump"/>
          </p:cNvPr>
          <p:cNvSpPr/>
          <p:nvPr/>
        </p:nvSpPr>
        <p:spPr>
          <a:xfrm>
            <a:off x="8604448" y="6453336"/>
            <a:ext cx="539552" cy="4046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t>5</a:t>
            </a:r>
            <a:endParaRPr lang="es-CO" dirty="0"/>
          </a:p>
        </p:txBody>
      </p:sp>
    </p:spTree>
    <p:extLst>
      <p:ext uri="{BB962C8B-B14F-4D97-AF65-F5344CB8AC3E}">
        <p14:creationId xmlns:p14="http://schemas.microsoft.com/office/powerpoint/2010/main" val="1233087650"/>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sz="quarter" idx="13"/>
          </p:nvPr>
        </p:nvSpPr>
        <p:spPr>
          <a:xfrm>
            <a:off x="352426" y="260648"/>
            <a:ext cx="7680960" cy="5926792"/>
          </a:xfrm>
        </p:spPr>
        <p:txBody>
          <a:bodyPr>
            <a:normAutofit fontScale="92500" lnSpcReduction="10000"/>
          </a:bodyPr>
          <a:lstStyle/>
          <a:p>
            <a:r>
              <a:rPr lang="es-CO" dirty="0" smtClean="0"/>
              <a:t>    Grados 4 y 5 naturaleza de la tecnología. apropiación y uso de la tecnología. solución de problemas con tecnología. Tecnología y sociedad. estándar reconozco objetos producidos por el hombre, explico su desarrollo histórico, sus efectos en la sociedad, su proceso de producción y la relación con los recursos naturales involucrados. Estándar describo y explico las características y el funcionamiento de algunos artefactos, productos, procesos y sistemas de mi entorno y los uso en forma segura y apropiada. Estándar describo y analizo las ventajas y desventajas de la utilización de artefactos y procesos, y los empleo para solucionar problemas de la vida cotidiana. Estándar identifico, describo y analizo situaciones en las que se evidencian los efectos sociales y ambientales de las manifestaciones tecnológicas.</a:t>
            </a:r>
          </a:p>
          <a:p>
            <a:r>
              <a:rPr lang="es-CO" dirty="0" smtClean="0"/>
              <a:t>    Grados 6 y 7 naturaleza de la tecnología. Apropiación y uso de la tecnología. Solución de problemas con tecnología. Tecnología y sociedad. Estándar analizo y explico la evolución y vinculación que los procesos técnicos han tenido en la fabricación de artefactos y productos que permiten al hombre transformar el entorno y resolver problemas. Estándar analizo y explico las características y funcionamiento de algunos artefactos, productos, procesos y sistemas tecnológicos y los utilizo en forma segura y apropiada. Estándar selecciono, adapto y utilizo artefactos, procesos y sistemas tecnológicos sencillos en la solución de problemas en diferentes contextos. Estándar analizo y explico la relación que existe entre la transformación de los recursos naturales y el desarrollo tecnológico, así como su impacto sobre el medio ambiente, la salud y la sociedad.</a:t>
            </a:r>
            <a:endParaRPr lang="es-CO" dirty="0"/>
          </a:p>
        </p:txBody>
      </p:sp>
      <p:sp>
        <p:nvSpPr>
          <p:cNvPr id="4" name="3 Rectángulo">
            <a:hlinkClick r:id="rId2" action="ppaction://hlinksldjump"/>
          </p:cNvPr>
          <p:cNvSpPr/>
          <p:nvPr/>
        </p:nvSpPr>
        <p:spPr>
          <a:xfrm>
            <a:off x="8676456" y="6453336"/>
            <a:ext cx="467544" cy="4046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t>6</a:t>
            </a:r>
            <a:endParaRPr lang="es-CO" dirty="0"/>
          </a:p>
        </p:txBody>
      </p:sp>
    </p:spTree>
    <p:extLst>
      <p:ext uri="{BB962C8B-B14F-4D97-AF65-F5344CB8AC3E}">
        <p14:creationId xmlns:p14="http://schemas.microsoft.com/office/powerpoint/2010/main" val="621686140"/>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Título"/>
          <p:cNvSpPr>
            <a:spLocks noGrp="1"/>
          </p:cNvSpPr>
          <p:nvPr>
            <p:ph sz="quarter" idx="13"/>
          </p:nvPr>
        </p:nvSpPr>
        <p:spPr>
          <a:xfrm>
            <a:off x="352425" y="476250"/>
            <a:ext cx="7680325" cy="5711825"/>
          </a:xfrm>
        </p:spPr>
        <p:txBody>
          <a:bodyPr>
            <a:normAutofit lnSpcReduction="10000"/>
          </a:bodyPr>
          <a:lstStyle/>
          <a:p>
            <a:r>
              <a:rPr lang="es-CO" dirty="0" smtClean="0"/>
              <a:t>   Grados 8 y 9 naturaleza de la tecnología apropiación y uso de la tecnología solución de problemas con tecnología y sociedad estándar analizo y explico la manera como el hombre, en diversas culturas y regiones del mundo, ha empleado conocimientos científicos y tecnológicos para desarrollar artefactos, procesos y sistemas que buscan resolver problemas y que han transformado el entorno. Estándar analizo y explico los principios científicos y leyes en las que se basa el funcionamiento de artefactos, productos, servicios, procesos y sistemas tecnológicos de mi entorno y los utilizo en forma eficiente y segura. Estándar identifico, formulo y resuelvo problemas apropiando conocimiento científico y tecnológico, teniendo en cuenta algunas restricciones y condiciones; reconozco y comparo las diferentes soluciones. Estándar participo en discusiones y debates sobre las causas y los efectos sociales, económicos y culturales de los desarrollos tecnológicos y actúo en consecuencia, de manera ética y responsable.</a:t>
            </a:r>
          </a:p>
          <a:p>
            <a:r>
              <a:rPr lang="es-CO" dirty="0" smtClean="0"/>
              <a:t>    Grados 10 y 11 naturaleza de la tecnología apropiación y uso de la tecnología. solución de problemas con tecnología. Tecnología y sociedad estándar interpreto la tecnología y sus manifestaciones (artefactos, procesos, productos, servicios y sistemas) como elaboración cultural, que ha evolucionado a través del tiempo para cubrir necesidades, mejorar condiciones de vida y solucionar problemas.</a:t>
            </a:r>
            <a:endParaRPr lang="es-CO" dirty="0"/>
          </a:p>
        </p:txBody>
      </p:sp>
      <p:sp>
        <p:nvSpPr>
          <p:cNvPr id="5" name="4 Rectángulo">
            <a:hlinkClick r:id="rId2" action="ppaction://hlinksldjump"/>
          </p:cNvPr>
          <p:cNvSpPr/>
          <p:nvPr/>
        </p:nvSpPr>
        <p:spPr>
          <a:xfrm>
            <a:off x="8604448" y="6381328"/>
            <a:ext cx="539552" cy="4766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t>7</a:t>
            </a:r>
            <a:endParaRPr lang="es-CO" dirty="0"/>
          </a:p>
        </p:txBody>
      </p:sp>
    </p:spTree>
    <p:extLst>
      <p:ext uri="{BB962C8B-B14F-4D97-AF65-F5344CB8AC3E}">
        <p14:creationId xmlns:p14="http://schemas.microsoft.com/office/powerpoint/2010/main" val="3057517382"/>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sz="quarter" idx="13"/>
          </p:nvPr>
        </p:nvSpPr>
        <p:spPr>
          <a:xfrm>
            <a:off x="323528" y="404664"/>
            <a:ext cx="7680960" cy="5660504"/>
          </a:xfrm>
        </p:spPr>
        <p:txBody>
          <a:bodyPr>
            <a:normAutofit/>
          </a:bodyPr>
          <a:lstStyle/>
          <a:p>
            <a:r>
              <a:rPr lang="es-CO" sz="2000" dirty="0" smtClean="0"/>
              <a:t>   Estándar selecciono y utilizo eficientemente, en el ámbito personal y social, artefactos, productos, servicios, procesos y sistemas tecnológicos teniendo en cuenta su funcionamiento, potencialidades y limitaciones. Estándar identifico, formulo y resuelvo problemas a través de la apropiación de conocimiento científico y tecnológico, utilizando diferentes estrategias, y evalúo rigurosa y sistemáticamente las soluciones teniendo en cuenta las condiciones, restricciones y especificaciones del problema planteado. Estándar analizo las implicaciones éticas, sociales y ambientales de las manifestaciones tecnológicas del mundo en que vivo, evalúo críticamente los alcances, limitaciones y beneficios de éstas y tomo decisiones responsables relacionadas con sus aplicaciones.</a:t>
            </a:r>
            <a:endParaRPr lang="es-CO" sz="2000" dirty="0"/>
          </a:p>
        </p:txBody>
      </p:sp>
      <p:sp>
        <p:nvSpPr>
          <p:cNvPr id="4" name="3 Rectángulo">
            <a:hlinkClick r:id="rId2" action="ppaction://hlinksldjump"/>
          </p:cNvPr>
          <p:cNvSpPr/>
          <p:nvPr/>
        </p:nvSpPr>
        <p:spPr>
          <a:xfrm>
            <a:off x="8604448" y="6381328"/>
            <a:ext cx="539552" cy="4766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t>8</a:t>
            </a:r>
            <a:endParaRPr lang="es-CO" dirty="0"/>
          </a:p>
        </p:txBody>
      </p:sp>
    </p:spTree>
    <p:extLst>
      <p:ext uri="{BB962C8B-B14F-4D97-AF65-F5344CB8AC3E}">
        <p14:creationId xmlns:p14="http://schemas.microsoft.com/office/powerpoint/2010/main" val="1389794459"/>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sz="quarter" idx="13"/>
          </p:nvPr>
        </p:nvSpPr>
        <p:spPr/>
        <p:txBody>
          <a:bodyPr/>
          <a:lstStyle/>
          <a:p>
            <a:endParaRPr lang="es-CO" dirty="0"/>
          </a:p>
        </p:txBody>
      </p:sp>
      <p:sp>
        <p:nvSpPr>
          <p:cNvPr id="3" name="2 Título"/>
          <p:cNvSpPr>
            <a:spLocks noGrp="1"/>
          </p:cNvSpPr>
          <p:nvPr>
            <p:ph type="title"/>
          </p:nvPr>
        </p:nvSpPr>
        <p:spPr/>
        <p:txBody>
          <a:bodyPr/>
          <a:lstStyle/>
          <a:p>
            <a:endParaRPr lang="es-CO" dirty="0"/>
          </a:p>
        </p:txBody>
      </p:sp>
      <p:pic>
        <p:nvPicPr>
          <p:cNvPr id="1026" name="Picture 2">
            <a:hlinkClick r:id="rId2" action="ppaction://hlinksldjump"/>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Rectángulo">
            <a:hlinkClick r:id="rId2" action="ppaction://hlinksldjump"/>
          </p:cNvPr>
          <p:cNvSpPr/>
          <p:nvPr/>
        </p:nvSpPr>
        <p:spPr>
          <a:xfrm>
            <a:off x="8532440" y="6381328"/>
            <a:ext cx="611560" cy="4766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t>9</a:t>
            </a:r>
            <a:endParaRPr lang="es-CO" dirty="0"/>
          </a:p>
        </p:txBody>
      </p:sp>
    </p:spTree>
    <p:extLst>
      <p:ext uri="{BB962C8B-B14F-4D97-AF65-F5344CB8AC3E}">
        <p14:creationId xmlns:p14="http://schemas.microsoft.com/office/powerpoint/2010/main" val="3007690035"/>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ylar">
  <a:themeElements>
    <a:clrScheme name="Mylar">
      <a:dk1>
        <a:srgbClr val="000000"/>
      </a:dk1>
      <a:lt1>
        <a:srgbClr val="FFFFFF"/>
      </a:lt1>
      <a:dk2>
        <a:srgbClr val="656162"/>
      </a:dk2>
      <a:lt2>
        <a:srgbClr val="E0DACC"/>
      </a:lt2>
      <a:accent1>
        <a:srgbClr val="4A5A7A"/>
      </a:accent1>
      <a:accent2>
        <a:srgbClr val="F7BD40"/>
      </a:accent2>
      <a:accent3>
        <a:srgbClr val="975C00"/>
      </a:accent3>
      <a:accent4>
        <a:srgbClr val="754D41"/>
      </a:accent4>
      <a:accent5>
        <a:srgbClr val="838995"/>
      </a:accent5>
      <a:accent6>
        <a:srgbClr val="687B66"/>
      </a:accent6>
      <a:hlink>
        <a:srgbClr val="B5740B"/>
      </a:hlink>
      <a:folHlink>
        <a:srgbClr val="7483A0"/>
      </a:folHlink>
    </a:clrScheme>
    <a:fontScheme name="Mylar">
      <a:majorFont>
        <a:latin typeface="Corbel"/>
        <a:ea typeface=""/>
        <a:cs typeface=""/>
        <a:font script="Jpan" typeface="HGｺﾞｼｯｸM"/>
        <a:font script="Hang" typeface="맑은 고딕"/>
        <a:font script="Hans" typeface="华文楷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맑은 고딕"/>
        <a:font script="Hans" typeface="华文楷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ylar">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effectStyle>
        <a:effectStyle>
          <a:effectLst>
            <a:innerShdw blurRad="50800" dist="25400" dir="13500000">
              <a:srgbClr val="000000">
                <a:alpha val="75000"/>
              </a:srgbClr>
            </a:innerShdw>
            <a:outerShdw blurRad="50800" dist="25400" dir="5400000" rotWithShape="0">
              <a:srgbClr val="000000">
                <a:alpha val="50000"/>
              </a:srgbClr>
            </a:outerShdw>
          </a:effectLst>
          <a:scene3d>
            <a:camera prst="orthographicFront">
              <a:rot lat="0" lon="0" rev="0"/>
            </a:camera>
            <a:lightRig rig="threePt" dir="tl"/>
          </a:scene3d>
          <a:sp3d prstMaterial="dkEdge">
            <a:bevelT w="25400" h="5080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tint val="100000"/>
                <a:shade val="30000"/>
                <a:alpha val="100000"/>
                <a:satMod val="255000"/>
                <a:lumMod val="100000"/>
              </a:schemeClr>
            </a:gs>
          </a:gsLst>
          <a:path path="circle">
            <a:fillToRect l="50000" t="-80000" r="50000" b="180000"/>
          </a:path>
        </a:gradFill>
        <a:blipFill rotWithShape="1">
          <a:blip xmlns:r="http://schemas.openxmlformats.org/officeDocument/2006/relationships" r:embed="rId1">
            <a:duotone>
              <a:schemeClr val="phClr">
                <a:lumMod val="80000"/>
              </a:schemeClr>
              <a:schemeClr val="phClr">
                <a:tint val="50000"/>
                <a:lumMod val="1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Mylar</Template>
  <TotalTime>104</TotalTime>
  <Words>4417</Words>
  <Application>Microsoft Office PowerPoint</Application>
  <PresentationFormat>Presentación en pantalla (4:3)</PresentationFormat>
  <Paragraphs>87</Paragraphs>
  <Slides>26</Slides>
  <Notes>0</Notes>
  <HiddenSlides>0</HiddenSlides>
  <MMClips>0</MMClips>
  <ScaleCrop>false</ScaleCrop>
  <HeadingPairs>
    <vt:vector size="4" baseType="variant">
      <vt:variant>
        <vt:lpstr>Tema</vt:lpstr>
      </vt:variant>
      <vt:variant>
        <vt:i4>1</vt:i4>
      </vt:variant>
      <vt:variant>
        <vt:lpstr>Títulos de diapositiva</vt:lpstr>
      </vt:variant>
      <vt:variant>
        <vt:i4>26</vt:i4>
      </vt:variant>
    </vt:vector>
  </HeadingPairs>
  <TitlesOfParts>
    <vt:vector size="27" baseType="lpstr">
      <vt:lpstr>Mylar</vt:lpstr>
      <vt:lpstr>CONCEPTOS BASICOS</vt:lpstr>
      <vt:lpstr>CONTENIDOS</vt:lpstr>
      <vt:lpstr>FORMULACION Y SOCIALIZACION DE ESTANDARES</vt:lpstr>
      <vt:lpstr>ALFABETIZACION EN TECNOLOGIA</vt:lpstr>
      <vt:lpstr>ESTRUCTURA GENERAL DE LOS ESTANDARES</vt:lpstr>
      <vt:lpstr>Presentación de PowerPoint</vt:lpstr>
      <vt:lpstr>Presentación de PowerPoint</vt:lpstr>
      <vt:lpstr>Presentación de PowerPoint</vt:lpstr>
      <vt:lpstr>Presentación de PowerPoint</vt:lpstr>
      <vt:lpstr>DIFERENCIAS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CONCLUCIONES</vt:lpstr>
      <vt:lpstr>GRACIAS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CONCEPTOS BASICOS</dc:title>
  <dc:creator>Luis</dc:creator>
  <cp:lastModifiedBy>Luis</cp:lastModifiedBy>
  <cp:revision>11</cp:revision>
  <dcterms:created xsi:type="dcterms:W3CDTF">2014-08-28T23:07:52Z</dcterms:created>
  <dcterms:modified xsi:type="dcterms:W3CDTF">2014-08-29T00:51:57Z</dcterms:modified>
</cp:coreProperties>
</file>